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1"/>
  </p:handoutMasterIdLst>
  <p:sldIdLst>
    <p:sldId id="256" r:id="rId2"/>
    <p:sldId id="259" r:id="rId3"/>
    <p:sldId id="280" r:id="rId4"/>
    <p:sldId id="281" r:id="rId5"/>
    <p:sldId id="262" r:id="rId6"/>
    <p:sldId id="265" r:id="rId7"/>
    <p:sldId id="257" r:id="rId8"/>
    <p:sldId id="263" r:id="rId9"/>
    <p:sldId id="267" r:id="rId10"/>
    <p:sldId id="303" r:id="rId11"/>
    <p:sldId id="264" r:id="rId12"/>
    <p:sldId id="266" r:id="rId13"/>
    <p:sldId id="268" r:id="rId14"/>
    <p:sldId id="269" r:id="rId15"/>
    <p:sldId id="258" r:id="rId16"/>
    <p:sldId id="260" r:id="rId17"/>
    <p:sldId id="298" r:id="rId18"/>
    <p:sldId id="283" r:id="rId19"/>
    <p:sldId id="299" r:id="rId20"/>
    <p:sldId id="282" r:id="rId21"/>
    <p:sldId id="270" r:id="rId22"/>
    <p:sldId id="300" r:id="rId23"/>
    <p:sldId id="271" r:id="rId24"/>
    <p:sldId id="284" r:id="rId25"/>
    <p:sldId id="272" r:id="rId26"/>
    <p:sldId id="287" r:id="rId27"/>
    <p:sldId id="278" r:id="rId28"/>
    <p:sldId id="273" r:id="rId29"/>
    <p:sldId id="286" r:id="rId30"/>
    <p:sldId id="301" r:id="rId31"/>
    <p:sldId id="295" r:id="rId32"/>
    <p:sldId id="274" r:id="rId33"/>
    <p:sldId id="288" r:id="rId34"/>
    <p:sldId id="296" r:id="rId35"/>
    <p:sldId id="276" r:id="rId36"/>
    <p:sldId id="297" r:id="rId37"/>
    <p:sldId id="277" r:id="rId38"/>
    <p:sldId id="302" r:id="rId39"/>
    <p:sldId id="289" r:id="rId40"/>
    <p:sldId id="261" r:id="rId41"/>
    <p:sldId id="290" r:id="rId42"/>
    <p:sldId id="304" r:id="rId43"/>
    <p:sldId id="305" r:id="rId44"/>
    <p:sldId id="306" r:id="rId45"/>
    <p:sldId id="294" r:id="rId46"/>
    <p:sldId id="291" r:id="rId47"/>
    <p:sldId id="292" r:id="rId48"/>
    <p:sldId id="293" r:id="rId49"/>
    <p:sldId id="279" r:id="rId5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C5E3C-60A4-4E54-AB65-F7A8C8A38388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7231B-CFB3-4EAF-AD6B-7417975C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5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2514598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/>
              <a:t>Proverbs 4:</a:t>
            </a:r>
            <a:br>
              <a:rPr lang="en-US" sz="9600" b="1" dirty="0" smtClean="0"/>
            </a:br>
            <a:r>
              <a:rPr lang="en-US" sz="9600" b="1" dirty="0" smtClean="0"/>
              <a:t>A Legacy of Wisdom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Repent of Irresponsibility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136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Proverbs 4:1-9:</a:t>
            </a:r>
            <a:br>
              <a:rPr lang="en-US" sz="5400" b="1" dirty="0" smtClean="0"/>
            </a:br>
            <a:r>
              <a:rPr lang="en-US" sz="5400" b="1" dirty="0" smtClean="0"/>
              <a:t>Fifth Paternal Appeal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893454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Later instruction on discipline assumes correction is occurring in an environment of rich and deep support and encouragement, as we see modeled in this passage.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730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5848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Proverbs 4:10-19:</a:t>
            </a:r>
            <a:br>
              <a:rPr lang="en-US" sz="5400" b="1" dirty="0" smtClean="0"/>
            </a:br>
            <a:r>
              <a:rPr lang="en-US" sz="5400" b="1" dirty="0" smtClean="0"/>
              <a:t>Sixth Paternal Appeal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077" y="2481330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Choose a Path.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212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5848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Proverbs 4:10-19:</a:t>
            </a:r>
            <a:br>
              <a:rPr lang="en-US" sz="5400" b="1" dirty="0" smtClean="0"/>
            </a:br>
            <a:r>
              <a:rPr lang="en-US" sz="5400" b="1" dirty="0" smtClean="0"/>
              <a:t>Sixth Paternal Appeal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077" y="2481330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/>
              <a:t>v</a:t>
            </a:r>
            <a:r>
              <a:rPr lang="en-US" sz="3600" dirty="0" smtClean="0"/>
              <a:t>10 Blessing for hearing.</a:t>
            </a:r>
          </a:p>
          <a:p>
            <a:r>
              <a:rPr lang="en-US" sz="3600" dirty="0" smtClean="0"/>
              <a:t>v11-13 Exhortation: Right Path</a:t>
            </a:r>
          </a:p>
          <a:p>
            <a:r>
              <a:rPr lang="en-US" sz="3600" dirty="0"/>
              <a:t>v</a:t>
            </a:r>
            <a:r>
              <a:rPr lang="en-US" sz="3600" dirty="0" smtClean="0"/>
              <a:t>14-17 Warning: Wrong Path.</a:t>
            </a:r>
            <a:endParaRPr lang="en-US" sz="3600" dirty="0"/>
          </a:p>
          <a:p>
            <a:r>
              <a:rPr lang="en-US" sz="3600" dirty="0"/>
              <a:t>v</a:t>
            </a:r>
            <a:r>
              <a:rPr lang="en-US" sz="3600" dirty="0" smtClean="0"/>
              <a:t>18-19 SHINE Increasingly!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052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5848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Proverbs 4:20-27:</a:t>
            </a:r>
            <a:br>
              <a:rPr lang="en-US" sz="5400" b="1" dirty="0" smtClean="0"/>
            </a:br>
            <a:r>
              <a:rPr lang="en-US" sz="5400" b="1" dirty="0" smtClean="0"/>
              <a:t>Seventh Paternal Appeal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077" y="2481330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to walk the path of wisdom.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337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5848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Proverbs 4:20-27:</a:t>
            </a:r>
            <a:br>
              <a:rPr lang="en-US" sz="5400" b="1" dirty="0" smtClean="0"/>
            </a:br>
            <a:r>
              <a:rPr lang="en-US" sz="5400" b="1" dirty="0" smtClean="0"/>
              <a:t>Seventh Paternal Appeal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3077" y="2481330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/>
              <a:t>v</a:t>
            </a:r>
            <a:r>
              <a:rPr lang="en-US" sz="3600" dirty="0" smtClean="0"/>
              <a:t>20-23 Get wisdom deep inside you.</a:t>
            </a:r>
          </a:p>
          <a:p>
            <a:r>
              <a:rPr lang="en-US" sz="3600" dirty="0"/>
              <a:t>v</a:t>
            </a:r>
            <a:r>
              <a:rPr lang="en-US" sz="3600" dirty="0" smtClean="0"/>
              <a:t>24 Straight speech</a:t>
            </a:r>
          </a:p>
          <a:p>
            <a:r>
              <a:rPr lang="en-US" sz="3600" dirty="0"/>
              <a:t>v</a:t>
            </a:r>
            <a:r>
              <a:rPr lang="en-US" sz="3600" dirty="0" smtClean="0"/>
              <a:t>25 Direct gaze</a:t>
            </a:r>
          </a:p>
          <a:p>
            <a:r>
              <a:rPr lang="en-US" sz="3600" dirty="0"/>
              <a:t>v</a:t>
            </a:r>
            <a:r>
              <a:rPr lang="en-US" sz="3600" dirty="0" smtClean="0"/>
              <a:t>26 Well-considered </a:t>
            </a:r>
            <a:r>
              <a:rPr lang="en-US" sz="3600" dirty="0" smtClean="0"/>
              <a:t>steps</a:t>
            </a:r>
          </a:p>
          <a:p>
            <a:r>
              <a:rPr lang="en-US" sz="3600" dirty="0"/>
              <a:t>v</a:t>
            </a:r>
            <a:r>
              <a:rPr lang="en-US" sz="3600" dirty="0" smtClean="0"/>
              <a:t>27 Don’t waver!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016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09093"/>
            <a:ext cx="8915399" cy="321845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Parenting</a:t>
            </a:r>
            <a:br>
              <a:rPr lang="en-US" sz="4800" b="1" dirty="0" smtClean="0"/>
            </a:br>
            <a:r>
              <a:rPr lang="en-US" sz="4800" b="1" dirty="0" smtClean="0"/>
              <a:t>Strategies</a:t>
            </a:r>
            <a:br>
              <a:rPr lang="en-US" sz="4800" b="1" dirty="0" smtClean="0"/>
            </a:br>
            <a:r>
              <a:rPr lang="en-US" sz="4800" b="1" dirty="0" smtClean="0"/>
              <a:t>Guaranteed</a:t>
            </a:r>
            <a:br>
              <a:rPr lang="en-US" sz="4800" b="1" dirty="0" smtClean="0"/>
            </a:br>
            <a:r>
              <a:rPr lang="en-US" sz="4800" b="1" dirty="0" smtClean="0"/>
              <a:t>to Fail Their Hearts</a:t>
            </a:r>
            <a:endParaRPr lang="en-US" sz="4800" b="1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173733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Wellspring of Life!</a:t>
            </a:r>
          </a:p>
        </p:txBody>
      </p:sp>
    </p:spTree>
    <p:extLst>
      <p:ext uri="{BB962C8B-B14F-4D97-AF65-F5344CB8AC3E}">
        <p14:creationId xmlns:p14="http://schemas.microsoft.com/office/powerpoint/2010/main" val="32546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#1: Giving </a:t>
            </a:r>
            <a:r>
              <a:rPr lang="en-US" sz="5400" b="1" dirty="0" smtClean="0"/>
              <a:t>In: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295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Giving up as a parent and letting a child have his or her way, for whatever the reason, when you know or suspect it is wrong or unwise.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86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FPS #1: Giving In Looks like: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295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Tantrum out in public or in front of company…</a:t>
            </a:r>
          </a:p>
          <a:p>
            <a:r>
              <a:rPr lang="en-US" sz="4000" dirty="0" smtClean="0"/>
              <a:t>Child is angry, sad, or disappointed…</a:t>
            </a:r>
          </a:p>
          <a:p>
            <a:r>
              <a:rPr lang="en-US" sz="4000" dirty="0" smtClean="0"/>
              <a:t>Child ignores instruction, direction…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77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#1: Giving In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295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Giving in = Giving away your authority and respect.</a:t>
            </a:r>
          </a:p>
          <a:p>
            <a:r>
              <a:rPr lang="en-US" sz="4000" dirty="0" smtClean="0"/>
              <a:t>Respect is absolutely essential to healthy relationships.</a:t>
            </a:r>
            <a:endParaRPr lang="en-US" sz="4000" dirty="0"/>
          </a:p>
          <a:p>
            <a:r>
              <a:rPr lang="en-US" sz="4000" dirty="0" smtClean="0"/>
              <a:t>Lose the opportunity to have greater influence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288657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#1: Giving In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295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Teaches that </a:t>
            </a:r>
            <a:r>
              <a:rPr lang="en-US" sz="4000" dirty="0" smtClean="0"/>
              <a:t>child is in charge.</a:t>
            </a:r>
            <a:endParaRPr lang="en-US" sz="4000" dirty="0"/>
          </a:p>
          <a:p>
            <a:r>
              <a:rPr lang="en-US" sz="4000" dirty="0" smtClean="0"/>
              <a:t>Reinforces erroneous idea that the child should be his or her own highest authority.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3882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88727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Jean M. </a:t>
            </a:r>
            <a:r>
              <a:rPr lang="en-US" sz="5400" b="1" dirty="0" err="1" smtClean="0"/>
              <a:t>Twenge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b="1" dirty="0" smtClean="0"/>
              <a:t>Professor of Psych at UC San Diego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11380"/>
            <a:ext cx="8915400" cy="33998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27 years as a generational researcher</a:t>
            </a:r>
          </a:p>
          <a:p>
            <a:r>
              <a:rPr lang="en-US" sz="3600" dirty="0" smtClean="0"/>
              <a:t>Abrupt shift in 2012</a:t>
            </a:r>
          </a:p>
          <a:p>
            <a:r>
              <a:rPr lang="en-US" sz="3600" dirty="0"/>
              <a:t>S</a:t>
            </a:r>
            <a:r>
              <a:rPr lang="en-US" sz="3600" dirty="0" smtClean="0"/>
              <a:t>martphones &gt; 50%</a:t>
            </a:r>
          </a:p>
          <a:p>
            <a:r>
              <a:rPr lang="en-US" sz="3600" dirty="0" smtClean="0"/>
              <a:t>Impact far beyond Attention Deficit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05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#1: Giving In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295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Reveals brokenness of parent, i.e. unhealed wounds, exhaustion, too busy, lack of courage, people-pleasing, or need for approval.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124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#2: Threatening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Verbal warning(s) intended to scare children into good behavior.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842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#2: Threatening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1375"/>
            <a:ext cx="8915400" cy="5196625"/>
          </a:xfrm>
        </p:spPr>
        <p:txBody>
          <a:bodyPr>
            <a:normAutofit/>
          </a:bodyPr>
          <a:lstStyle/>
          <a:p>
            <a:r>
              <a:rPr lang="en-US" sz="4000" dirty="0"/>
              <a:t>Warnings are okay for children unaware of the boundaries.</a:t>
            </a:r>
          </a:p>
          <a:p>
            <a:r>
              <a:rPr lang="en-US" sz="4000" dirty="0"/>
              <a:t>Warn them once and never again. Unless you think your child is a complete idiot. </a:t>
            </a:r>
          </a:p>
          <a:p>
            <a:r>
              <a:rPr lang="en-US" sz="4000" dirty="0" smtClean="0"/>
              <a:t>Threats = Intimidation</a:t>
            </a:r>
          </a:p>
          <a:p>
            <a:r>
              <a:rPr lang="en-US" sz="4000" dirty="0" smtClean="0"/>
              <a:t>Threats = Loss of credibility</a:t>
            </a:r>
          </a:p>
        </p:txBody>
      </p:sp>
    </p:spTree>
    <p:extLst>
      <p:ext uri="{BB962C8B-B14F-4D97-AF65-F5344CB8AC3E}">
        <p14:creationId xmlns:p14="http://schemas.microsoft.com/office/powerpoint/2010/main" val="401584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#3: Yelling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9859"/>
            <a:ext cx="8915400" cy="51257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Another form of intimidation and emotional manipulation.</a:t>
            </a:r>
          </a:p>
          <a:p>
            <a:r>
              <a:rPr lang="en-US" sz="4000" dirty="0" smtClean="0"/>
              <a:t>Yelling leads to Rebelling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398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#3: Yelling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9859"/>
            <a:ext cx="8915400" cy="51257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Proverbs </a:t>
            </a:r>
            <a:r>
              <a:rPr lang="en-US" sz="4000" dirty="0"/>
              <a:t>15:18 “A hot-tempered man stirs up strife, But the slow to anger calms a dispute.”</a:t>
            </a:r>
          </a:p>
          <a:p>
            <a:r>
              <a:rPr lang="en-US" sz="4000" dirty="0"/>
              <a:t>Proverbs 29:22 “An angry person stirs up conflict, and a hot-tempered person commits many sins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850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#4: Guilt and Shame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Another form of bullying and emotional manipulation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Guilt = feeling badly about what one does or has done.</a:t>
            </a:r>
          </a:p>
          <a:p>
            <a:r>
              <a:rPr lang="en-US" sz="4000" dirty="0" smtClean="0"/>
              <a:t>Shame = feeling badly about who one is.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0514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FPS #4: Guilt and Shame Looks Like: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“You should be ashamed!”</a:t>
            </a:r>
          </a:p>
          <a:p>
            <a:r>
              <a:rPr lang="en-US" sz="4000" dirty="0" smtClean="0"/>
              <a:t>“I taught you better than that!”</a:t>
            </a:r>
            <a:endParaRPr lang="en-US" sz="4000" dirty="0"/>
          </a:p>
          <a:p>
            <a:r>
              <a:rPr lang="en-US" sz="4000" dirty="0" smtClean="0"/>
              <a:t>“You’re so rude.”</a:t>
            </a:r>
          </a:p>
          <a:p>
            <a:r>
              <a:rPr lang="en-US" sz="4000" dirty="0" smtClean="0"/>
              <a:t>“All you think about is yourself.”</a:t>
            </a:r>
          </a:p>
        </p:txBody>
      </p:sp>
    </p:spTree>
    <p:extLst>
      <p:ext uri="{BB962C8B-B14F-4D97-AF65-F5344CB8AC3E}">
        <p14:creationId xmlns:p14="http://schemas.microsoft.com/office/powerpoint/2010/main" val="319866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#4: Guilt and Shame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Results in resentment.</a:t>
            </a:r>
          </a:p>
          <a:p>
            <a:r>
              <a:rPr lang="en-US" sz="4000" dirty="0" smtClean="0"/>
              <a:t>Matthew 7:1-2 “Do not judge, lest you be judged…”</a:t>
            </a:r>
          </a:p>
          <a:p>
            <a:r>
              <a:rPr lang="en-US" sz="4000" dirty="0" smtClean="0"/>
              <a:t>Results in hiding.</a:t>
            </a:r>
          </a:p>
          <a:p>
            <a:r>
              <a:rPr lang="en-US" sz="4000" dirty="0" smtClean="0"/>
              <a:t>Genesis 3:10 “I was afraid because I was naked, so I hid.”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521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#5: Bribery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4101"/>
            <a:ext cx="8915400" cy="43271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There is a difference between reinforcing a lesson and bribery. </a:t>
            </a:r>
          </a:p>
          <a:p>
            <a:r>
              <a:rPr lang="en-US" sz="4000" dirty="0" smtClean="0"/>
              <a:t>Reinforcing a lesson strengthens character.</a:t>
            </a:r>
          </a:p>
          <a:p>
            <a:r>
              <a:rPr lang="en-US" sz="4000" dirty="0" smtClean="0"/>
              <a:t>Bribery weakens character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This requires parental wisdom.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89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#5: Bribery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“If you’re good at the store…”</a:t>
            </a:r>
          </a:p>
          <a:p>
            <a:r>
              <a:rPr lang="en-US" sz="4000" dirty="0" smtClean="0"/>
              <a:t>“You deserve something for…”</a:t>
            </a:r>
          </a:p>
          <a:p>
            <a:r>
              <a:rPr lang="en-US" sz="4000" dirty="0" smtClean="0"/>
              <a:t>Memorizing scripture for treats, rather than to know God.</a:t>
            </a:r>
          </a:p>
        </p:txBody>
      </p:sp>
    </p:spTree>
    <p:extLst>
      <p:ext uri="{BB962C8B-B14F-4D97-AF65-F5344CB8AC3E}">
        <p14:creationId xmlns:p14="http://schemas.microsoft.com/office/powerpoint/2010/main" val="40679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theatlantic.com/assets/media/img/2017/07/26/WEL_Twenge_iGen_Web_Lead/1920.jpg?15010907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499" y="0"/>
            <a:ext cx="9695501" cy="646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6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#5: Bribery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7023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Message: Only behave when you </a:t>
            </a:r>
            <a:r>
              <a:rPr lang="en-US" sz="4000" dirty="0" smtClean="0"/>
              <a:t>have an immediate </a:t>
            </a:r>
            <a:r>
              <a:rPr lang="en-US" sz="4000" dirty="0" smtClean="0"/>
              <a:t>incentive.</a:t>
            </a:r>
          </a:p>
          <a:p>
            <a:r>
              <a:rPr lang="en-US" sz="4000" dirty="0" smtClean="0"/>
              <a:t>This is not the sacrificial life of a Christ-follower.</a:t>
            </a:r>
          </a:p>
          <a:p>
            <a:r>
              <a:rPr lang="en-US" sz="4000" dirty="0" smtClean="0"/>
              <a:t>Trivializes authority.</a:t>
            </a:r>
          </a:p>
          <a:p>
            <a:r>
              <a:rPr lang="en-US" sz="4000" dirty="0" smtClean="0"/>
              <a:t>Trivializes virtue, sacrifice, and obedience to God.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162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#5: Bribery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8495"/>
            <a:ext cx="8915400" cy="48553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Stunts development of ability to delay gratification.</a:t>
            </a:r>
            <a:endParaRPr lang="en-US" sz="4000" dirty="0" smtClean="0"/>
          </a:p>
          <a:p>
            <a:r>
              <a:rPr lang="en-US" sz="4000" dirty="0"/>
              <a:t>L</a:t>
            </a:r>
            <a:r>
              <a:rPr lang="en-US" sz="4000" dirty="0" smtClean="0"/>
              <a:t>eads </a:t>
            </a:r>
            <a:r>
              <a:rPr lang="en-US" sz="4000" dirty="0" smtClean="0"/>
              <a:t>to diminishing returns.</a:t>
            </a:r>
          </a:p>
          <a:p>
            <a:r>
              <a:rPr lang="en-US" sz="4000" dirty="0" smtClean="0"/>
              <a:t>Results in selfishness and entitlement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“What’s in it for me??”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30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#6: Medicating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50098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Injecting pleasure into a child’s life as a God-substitute with the intent to comfort the child.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82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32912" cy="128089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FPS #6: Medicating Looks Like: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5009881"/>
          </a:xfrm>
        </p:spPr>
        <p:txBody>
          <a:bodyPr>
            <a:normAutofit/>
          </a:bodyPr>
          <a:lstStyle/>
          <a:p>
            <a:r>
              <a:rPr lang="en-US" sz="4000" dirty="0"/>
              <a:t>“Have a sucker, that will make your skinned knee feel better…”</a:t>
            </a:r>
          </a:p>
          <a:p>
            <a:r>
              <a:rPr lang="en-US" sz="4000" dirty="0" smtClean="0"/>
              <a:t>“You’ve had a hard day at school, why don’t you play some video games?”</a:t>
            </a:r>
          </a:p>
          <a:p>
            <a:r>
              <a:rPr lang="en-US" sz="4000" dirty="0" smtClean="0"/>
              <a:t>“I’m sorry you were bullied. Let’s go out for ice cream and talk…”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15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32912" cy="128089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FPS #6: Gospel for Gingerbread Men: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98501"/>
            <a:ext cx="8915400" cy="40826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When </a:t>
            </a:r>
            <a:r>
              <a:rPr lang="en-US" sz="4000" dirty="0" smtClean="0"/>
              <a:t>life finally humbles you and you reach a river you cannot cross on your own, wh</a:t>
            </a:r>
            <a:r>
              <a:rPr lang="en-US" sz="4000" dirty="0" smtClean="0"/>
              <a:t>atever </a:t>
            </a:r>
            <a:r>
              <a:rPr lang="en-US" sz="4000" dirty="0" smtClean="0"/>
              <a:t>gets you across the river is your </a:t>
            </a:r>
            <a:r>
              <a:rPr lang="en-US" sz="4000" dirty="0" smtClean="0"/>
              <a:t>savior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700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#6: Medicating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50098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Medicating = poison</a:t>
            </a:r>
          </a:p>
          <a:p>
            <a:r>
              <a:rPr lang="en-US" sz="4000" dirty="0" smtClean="0"/>
              <a:t>Reinforces God-substitutes and idolatry. </a:t>
            </a:r>
          </a:p>
          <a:p>
            <a:r>
              <a:rPr lang="en-US" sz="4000" dirty="0" smtClean="0"/>
              <a:t>It’s a little weed </a:t>
            </a:r>
            <a:r>
              <a:rPr lang="en-US" sz="4000" dirty="0" smtClean="0"/>
              <a:t>with the power to consume the entire garden.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69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FPS #6: Medicating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50098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Expresses distrust in God’s sovereign purposes for suffering.</a:t>
            </a:r>
          </a:p>
          <a:p>
            <a:r>
              <a:rPr lang="en-US" sz="4000" dirty="0" smtClean="0"/>
              <a:t>Expresses distrust in God’s power to heal.</a:t>
            </a:r>
          </a:p>
          <a:p>
            <a:r>
              <a:rPr lang="en-US" sz="4000" dirty="0" smtClean="0"/>
              <a:t>Expresses distrust in child’s ability to connect with God.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74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FPS #7: Allowing Over-exposure/ Overstimulation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53802"/>
            <a:ext cx="8915400" cy="368335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broad category referring to too much technology, entertainment, adult content, or excitement too soon for a child’s developing mind and emotions.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140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FPS #7: Allowing Over-exposure/ Overstimulation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34106"/>
            <a:ext cx="8915400" cy="350305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Sets experience index, skipping natural </a:t>
            </a:r>
            <a:r>
              <a:rPr lang="en-US" sz="4000" dirty="0" smtClean="0"/>
              <a:t>phases of development</a:t>
            </a:r>
            <a:r>
              <a:rPr lang="en-US" sz="4000" dirty="0" smtClean="0"/>
              <a:t>. </a:t>
            </a:r>
          </a:p>
          <a:p>
            <a:r>
              <a:rPr lang="en-US" sz="4000" dirty="0" smtClean="0"/>
              <a:t>“Been there, done that.”</a:t>
            </a:r>
          </a:p>
          <a:p>
            <a:r>
              <a:rPr lang="en-US" sz="4000" dirty="0" smtClean="0"/>
              <a:t>Leads to </a:t>
            </a:r>
            <a:r>
              <a:rPr lang="en-US" sz="4000" dirty="0"/>
              <a:t>loss of innocence</a:t>
            </a:r>
            <a:r>
              <a:rPr lang="en-US" sz="4000" dirty="0" smtClean="0"/>
              <a:t>, loss of hope, cynicism, and depression.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975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Discipline the Heart</a:t>
            </a:r>
            <a:endParaRPr lang="en-US" sz="4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to provide discipline that has hope for heart change.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730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Have Smartphones Destroyed a Generation?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29093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More comfortable online than out partying, post-millennials are safer, physically, than adolescents have ever been. But they are on the brink of a mental health crisis.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06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Discipline the Heart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Immediate</a:t>
            </a:r>
          </a:p>
          <a:p>
            <a:r>
              <a:rPr lang="en-US" sz="4000" dirty="0" smtClean="0"/>
              <a:t>Consistent</a:t>
            </a:r>
          </a:p>
          <a:p>
            <a:r>
              <a:rPr lang="en-US" sz="4000" dirty="0" smtClean="0"/>
              <a:t>Meaningful</a:t>
            </a:r>
          </a:p>
          <a:p>
            <a:r>
              <a:rPr lang="en-US" sz="4000" dirty="0" smtClean="0"/>
              <a:t>Without hostility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93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Immediate Discipline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519018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Your child is intelligent. They understand your instructions.</a:t>
            </a:r>
          </a:p>
          <a:p>
            <a:r>
              <a:rPr lang="en-US" sz="4000" dirty="0" smtClean="0"/>
              <a:t>Communicate confidence in their ability to obey you with God’s help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If you are frustrated, it is already too late.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7932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Immediate Discipline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519018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Proverbs 13:24 </a:t>
            </a:r>
            <a:r>
              <a:rPr lang="en-US" sz="4000" i="1" dirty="0" smtClean="0"/>
              <a:t>“Whoever </a:t>
            </a:r>
            <a:r>
              <a:rPr lang="en-US" sz="4000" i="1" dirty="0"/>
              <a:t>spares the rod </a:t>
            </a:r>
            <a:r>
              <a:rPr lang="en-US" sz="4000" b="1" i="1" dirty="0"/>
              <a:t>hates his son</a:t>
            </a:r>
            <a:r>
              <a:rPr lang="en-US" sz="4000" i="1" dirty="0"/>
              <a:t>, but he who loves him is diligent to discipline him</a:t>
            </a:r>
            <a:r>
              <a:rPr lang="en-US" sz="4000" i="1" dirty="0" smtClean="0"/>
              <a:t>.”</a:t>
            </a:r>
          </a:p>
          <a:p>
            <a:r>
              <a:rPr lang="en-US" sz="4000" dirty="0" smtClean="0"/>
              <a:t>Proverbs 22:15 </a:t>
            </a:r>
            <a:r>
              <a:rPr lang="en-US" sz="4000" i="1" dirty="0" smtClean="0"/>
              <a:t>“Folly </a:t>
            </a:r>
            <a:r>
              <a:rPr lang="en-US" sz="4000" i="1" dirty="0"/>
              <a:t>is bound up in the heart of a child, but the rod of discipline drives it far from him</a:t>
            </a:r>
            <a:r>
              <a:rPr lang="en-US" sz="4000" i="1" dirty="0" smtClean="0"/>
              <a:t>.”</a:t>
            </a:r>
            <a:endParaRPr lang="en-US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277101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Immediate Discipline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5768"/>
            <a:ext cx="8915400" cy="50227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Proverbs 23:13-14 “</a:t>
            </a:r>
            <a:r>
              <a:rPr lang="en-US" sz="4000" i="1" dirty="0" smtClean="0"/>
              <a:t>Do </a:t>
            </a:r>
            <a:r>
              <a:rPr lang="en-US" sz="4000" i="1" dirty="0"/>
              <a:t>not withhold discipline from a child; if you strike him with a rod, he will not die. If you strike him with the rod, you will save his soul from </a:t>
            </a:r>
            <a:r>
              <a:rPr lang="en-US" sz="4000" i="1" dirty="0" err="1"/>
              <a:t>Sheol</a:t>
            </a:r>
            <a:r>
              <a:rPr lang="en-US" sz="4000" i="1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1591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Immediate Discipline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519018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Proverbs 29:15 “</a:t>
            </a:r>
            <a:r>
              <a:rPr lang="en-US" sz="4000" i="1" dirty="0" smtClean="0"/>
              <a:t>The </a:t>
            </a:r>
            <a:r>
              <a:rPr lang="en-US" sz="4000" i="1" dirty="0"/>
              <a:t>rod and reproof give wisdom, but a child left to himself brings shame to his mother</a:t>
            </a:r>
            <a:r>
              <a:rPr lang="en-US" sz="4000" i="1" dirty="0" smtClean="0"/>
              <a:t>.”</a:t>
            </a:r>
          </a:p>
          <a:p>
            <a:r>
              <a:rPr lang="en-US" sz="4000" dirty="0" smtClean="0"/>
              <a:t>Proverbs 29:17 </a:t>
            </a:r>
            <a:r>
              <a:rPr lang="en-US" sz="4000" i="1" dirty="0" smtClean="0"/>
              <a:t>“</a:t>
            </a:r>
            <a:r>
              <a:rPr lang="en-US" sz="4000" i="1" dirty="0"/>
              <a:t>Discipline your son, and he will give you rest; he will give delight to your heart</a:t>
            </a:r>
            <a:r>
              <a:rPr lang="en-US" sz="4000" i="1" dirty="0" smtClean="0"/>
              <a:t>.”</a:t>
            </a:r>
            <a:endParaRPr lang="en-US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291966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Immediate Discipline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5190186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Don’t waste time on warnings, threats, or angry words.</a:t>
            </a:r>
          </a:p>
          <a:p>
            <a:r>
              <a:rPr lang="en-US" sz="4000" dirty="0" smtClean="0"/>
              <a:t>Provide immediate consequences.</a:t>
            </a:r>
          </a:p>
          <a:p>
            <a:r>
              <a:rPr lang="en-US" sz="4000" dirty="0" smtClean="0"/>
              <a:t>Tantrums should result in greater consequences.</a:t>
            </a:r>
          </a:p>
          <a:p>
            <a:r>
              <a:rPr lang="en-US" sz="4000" dirty="0" smtClean="0"/>
              <a:t>If you suspect a child won’t understand… they’ll catch on soon.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573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Consistent Discipline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MAKE TIME. </a:t>
            </a:r>
          </a:p>
          <a:p>
            <a:r>
              <a:rPr lang="en-US" sz="4000" dirty="0" smtClean="0"/>
              <a:t>Every time.</a:t>
            </a:r>
          </a:p>
          <a:p>
            <a:r>
              <a:rPr lang="en-US" sz="4000" dirty="0" smtClean="0"/>
              <a:t>Put a younger child in the same situation until he or she makes the right choice.</a:t>
            </a:r>
          </a:p>
          <a:p>
            <a:r>
              <a:rPr lang="en-US" sz="4000" dirty="0" smtClean="0"/>
              <a:t>Older children lose privileges as they re-establish trustworthiness.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929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Meaningful Discipline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32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Consequences which will be motivating for the child, not necessarily convenient for you.</a:t>
            </a:r>
          </a:p>
          <a:p>
            <a:r>
              <a:rPr lang="en-US" sz="4000" dirty="0" smtClean="0"/>
              <a:t>Motivating for what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Children should be motivated to seek God’s help to grow.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830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Discipline w/o Hostility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3159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Poor behavior is ultimately rebellion against God. </a:t>
            </a:r>
          </a:p>
          <a:p>
            <a:r>
              <a:rPr lang="en-US" sz="4000" dirty="0" smtClean="0"/>
              <a:t>Have compassion and teach your child to obey so he or she will flourish in life.</a:t>
            </a:r>
          </a:p>
          <a:p>
            <a:r>
              <a:rPr lang="en-US" sz="4000" dirty="0" smtClean="0"/>
              <a:t>Strive to instill humility.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549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Discipline with: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2738"/>
            <a:ext cx="8915400" cy="507427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Firmness-Correction is beneficial.</a:t>
            </a:r>
          </a:p>
          <a:p>
            <a:r>
              <a:rPr lang="en-US" sz="4000" dirty="0" smtClean="0"/>
              <a:t> </a:t>
            </a:r>
            <a:r>
              <a:rPr lang="en-US" sz="4000" dirty="0" smtClean="0"/>
              <a:t>C</a:t>
            </a:r>
            <a:r>
              <a:rPr lang="en-US" sz="4000" dirty="0" smtClean="0"/>
              <a:t>ompassion-Correction is loving.</a:t>
            </a:r>
            <a:endParaRPr lang="en-US" sz="4000" dirty="0" smtClean="0"/>
          </a:p>
          <a:p>
            <a:r>
              <a:rPr lang="en-US" sz="4000" dirty="0"/>
              <a:t>P</a:t>
            </a:r>
            <a:r>
              <a:rPr lang="en-US" sz="4000" dirty="0" smtClean="0"/>
              <a:t>rayer-Correction is God-centered.</a:t>
            </a:r>
            <a:endParaRPr lang="en-US" sz="4000" dirty="0" smtClean="0"/>
          </a:p>
          <a:p>
            <a:r>
              <a:rPr lang="en-US" sz="4000" dirty="0"/>
              <a:t>C</a:t>
            </a:r>
            <a:r>
              <a:rPr lang="en-US" sz="4000" dirty="0" smtClean="0"/>
              <a:t>oaching </a:t>
            </a:r>
            <a:r>
              <a:rPr lang="en-US" sz="4000" dirty="0" smtClean="0"/>
              <a:t>and training toward God’s purposes.</a:t>
            </a:r>
          </a:p>
          <a:p>
            <a:r>
              <a:rPr lang="en-US" sz="4000" dirty="0"/>
              <a:t>H</a:t>
            </a:r>
            <a:r>
              <a:rPr lang="en-US" sz="4000" dirty="0" smtClean="0"/>
              <a:t>umility</a:t>
            </a:r>
            <a:r>
              <a:rPr lang="en-US" sz="4000" dirty="0" smtClean="0"/>
              <a:t>, identifying with the child’s weakness/predicament.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58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88727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Jean M. </a:t>
            </a:r>
            <a:r>
              <a:rPr lang="en-US" sz="5400" b="1" dirty="0" err="1" smtClean="0"/>
              <a:t>Twenge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b="1" dirty="0" smtClean="0"/>
              <a:t>Professor of Psych at UC San Diego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11380"/>
            <a:ext cx="8915400" cy="3747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Skyrocketing rates of depression</a:t>
            </a:r>
          </a:p>
          <a:p>
            <a:r>
              <a:rPr lang="en-US" sz="3600" dirty="0" smtClean="0"/>
              <a:t>Declining independence</a:t>
            </a:r>
          </a:p>
          <a:p>
            <a:r>
              <a:rPr lang="en-US" sz="3600" dirty="0" smtClean="0"/>
              <a:t>Increased loneliness</a:t>
            </a:r>
          </a:p>
          <a:p>
            <a:r>
              <a:rPr lang="en-US" sz="3600" dirty="0" smtClean="0"/>
              <a:t>Increased unhappiness</a:t>
            </a:r>
          </a:p>
          <a:p>
            <a:r>
              <a:rPr lang="en-US" sz="3600" dirty="0" smtClean="0"/>
              <a:t>“Feeling left out.”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541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88727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2012-2015 </a:t>
            </a:r>
            <a:br>
              <a:rPr lang="en-US" sz="5400" b="1" dirty="0" smtClean="0"/>
            </a:br>
            <a:r>
              <a:rPr lang="en-US" sz="5400" b="1" dirty="0" smtClean="0"/>
              <a:t>Depression Rates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11380"/>
            <a:ext cx="8915400" cy="3747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22% Increase Boys</a:t>
            </a:r>
          </a:p>
          <a:p>
            <a:r>
              <a:rPr lang="en-US" sz="3600" dirty="0" smtClean="0"/>
              <a:t>50% Increase Girls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310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5 Lies of Technology:</a:t>
            </a:r>
            <a:br>
              <a:rPr lang="en-US" sz="5400" b="1" dirty="0" smtClean="0"/>
            </a:br>
            <a:r>
              <a:rPr lang="en-US" b="1" dirty="0" smtClean="0"/>
              <a:t>Dr. Kathy Koch, Ph.D.	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i="1" dirty="0" smtClean="0"/>
              <a:t>I am the center of the universe.</a:t>
            </a:r>
          </a:p>
          <a:p>
            <a:pPr marL="742950" indent="-742950">
              <a:buAutoNum type="arabicPeriod"/>
            </a:pPr>
            <a:r>
              <a:rPr lang="en-US" sz="4000" i="1" dirty="0" smtClean="0"/>
              <a:t>I deserve to be happy.</a:t>
            </a:r>
          </a:p>
          <a:p>
            <a:pPr marL="742950" indent="-742950">
              <a:buAutoNum type="arabicPeriod"/>
            </a:pPr>
            <a:r>
              <a:rPr lang="en-US" sz="4000" i="1" dirty="0" smtClean="0"/>
              <a:t>I must have choices.</a:t>
            </a:r>
          </a:p>
          <a:p>
            <a:pPr marL="742950" indent="-742950">
              <a:buAutoNum type="arabicPeriod"/>
            </a:pPr>
            <a:r>
              <a:rPr lang="en-US" sz="4000" i="1" dirty="0" smtClean="0"/>
              <a:t>I am my own authority.</a:t>
            </a:r>
          </a:p>
          <a:p>
            <a:pPr marL="742950" indent="-742950">
              <a:buAutoNum type="arabicPeriod"/>
            </a:pPr>
            <a:r>
              <a:rPr lang="en-US" sz="4000" i="1" dirty="0" smtClean="0"/>
              <a:t>I don’t need teachers.</a:t>
            </a:r>
          </a:p>
        </p:txBody>
      </p:sp>
    </p:spTree>
    <p:extLst>
      <p:ext uri="{BB962C8B-B14F-4D97-AF65-F5344CB8AC3E}">
        <p14:creationId xmlns:p14="http://schemas.microsoft.com/office/powerpoint/2010/main" val="3950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Proverbs 4:1-9:</a:t>
            </a:r>
            <a:br>
              <a:rPr lang="en-US" sz="5400" b="1" dirty="0" smtClean="0"/>
            </a:br>
            <a:r>
              <a:rPr lang="en-US" sz="5400" b="1" dirty="0" smtClean="0"/>
              <a:t>Fifth Paternal Appeal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893454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Legacy of Wisdom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665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Proverbs 4:1-9:</a:t>
            </a:r>
            <a:br>
              <a:rPr lang="en-US" sz="5400" b="1" dirty="0" smtClean="0"/>
            </a:br>
            <a:r>
              <a:rPr lang="en-US" sz="5400" b="1" dirty="0" smtClean="0"/>
              <a:t>Fifth Paternal Appeal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893454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 with those being instructed.</a:t>
            </a:r>
          </a:p>
          <a:p>
            <a:r>
              <a:rPr lang="en-US" sz="3600" dirty="0" smtClean="0"/>
              <a:t>Recognize wisdom did not begin with you.</a:t>
            </a:r>
          </a:p>
          <a:p>
            <a:r>
              <a:rPr lang="en-US" sz="3600" dirty="0" smtClean="0"/>
              <a:t>Invite others into a legacy of wisdom.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276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1358</TotalTime>
  <Words>1396</Words>
  <Application>Microsoft Office PowerPoint</Application>
  <PresentationFormat>Widescreen</PresentationFormat>
  <Paragraphs>176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Century Gothic</vt:lpstr>
      <vt:lpstr>Wingdings 3</vt:lpstr>
      <vt:lpstr>Wisp</vt:lpstr>
      <vt:lpstr>Proverbs 4: A Legacy of Wisdom</vt:lpstr>
      <vt:lpstr>Jean M. Twenge Professor of Psych at UC San Diego</vt:lpstr>
      <vt:lpstr>PowerPoint Presentation</vt:lpstr>
      <vt:lpstr>Have Smartphones Destroyed a Generation?</vt:lpstr>
      <vt:lpstr>Jean M. Twenge Professor of Psych at UC San Diego</vt:lpstr>
      <vt:lpstr>2012-2015  Depression Rates</vt:lpstr>
      <vt:lpstr>5 Lies of Technology: Dr. Kathy Koch, Ph.D. </vt:lpstr>
      <vt:lpstr>Proverbs 4:1-9: Fifth Paternal Appeal</vt:lpstr>
      <vt:lpstr>Proverbs 4:1-9: Fifth Paternal Appeal</vt:lpstr>
      <vt:lpstr>Proverbs 4:1-9: Fifth Paternal Appeal</vt:lpstr>
      <vt:lpstr>Proverbs 4:10-19: Sixth Paternal Appeal</vt:lpstr>
      <vt:lpstr>Proverbs 4:10-19: Sixth Paternal Appeal</vt:lpstr>
      <vt:lpstr>Proverbs 4:20-27: Seventh Paternal Appeal</vt:lpstr>
      <vt:lpstr>Proverbs 4:20-27: Seventh Paternal Appeal</vt:lpstr>
      <vt:lpstr>Parenting Strategies Guaranteed to Fail Their Hearts</vt:lpstr>
      <vt:lpstr>FPS #1: Giving In:</vt:lpstr>
      <vt:lpstr>FPS #1: Giving In Looks like:</vt:lpstr>
      <vt:lpstr>FPS #1: Giving In</vt:lpstr>
      <vt:lpstr>FPS #1: Giving In</vt:lpstr>
      <vt:lpstr>FPS #1: Giving In</vt:lpstr>
      <vt:lpstr>FPS #2: Threatening</vt:lpstr>
      <vt:lpstr>FPS #2: Threatening</vt:lpstr>
      <vt:lpstr>FPS #3: Yelling</vt:lpstr>
      <vt:lpstr>FPS #3: Yelling</vt:lpstr>
      <vt:lpstr>FPS #4: Guilt and Shame</vt:lpstr>
      <vt:lpstr>FPS #4: Guilt and Shame Looks Like:</vt:lpstr>
      <vt:lpstr>FPS #4: Guilt and Shame</vt:lpstr>
      <vt:lpstr>FPS #5: Bribery</vt:lpstr>
      <vt:lpstr>FPS #5: Bribery</vt:lpstr>
      <vt:lpstr>FPS #5: Bribery</vt:lpstr>
      <vt:lpstr>FPS #5: Bribery</vt:lpstr>
      <vt:lpstr>FPS #6: Medicating</vt:lpstr>
      <vt:lpstr>FPS #6: Medicating Looks Like:</vt:lpstr>
      <vt:lpstr>FPS #6: Gospel for Gingerbread Men:</vt:lpstr>
      <vt:lpstr>FPS #6: Medicating</vt:lpstr>
      <vt:lpstr>FPS #6: Medicating</vt:lpstr>
      <vt:lpstr>FPS #7: Allowing Over-exposure/ Overstimulation</vt:lpstr>
      <vt:lpstr>FPS #7: Allowing Over-exposure/ Overstimulation</vt:lpstr>
      <vt:lpstr>Discipline the Heart</vt:lpstr>
      <vt:lpstr>Discipline the Heart</vt:lpstr>
      <vt:lpstr>Immediate Discipline</vt:lpstr>
      <vt:lpstr>Immediate Discipline</vt:lpstr>
      <vt:lpstr>Immediate Discipline</vt:lpstr>
      <vt:lpstr>Immediate Discipline</vt:lpstr>
      <vt:lpstr>Immediate Discipline</vt:lpstr>
      <vt:lpstr>Consistent Discipline</vt:lpstr>
      <vt:lpstr>Meaningful Discipline</vt:lpstr>
      <vt:lpstr>Discipline w/o Hostility</vt:lpstr>
      <vt:lpstr>Discipline with:</vt:lpstr>
    </vt:vector>
  </TitlesOfParts>
  <Company>Bemidji House of Prayer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Mike</dc:creator>
  <cp:lastModifiedBy>Pastor Mike</cp:lastModifiedBy>
  <cp:revision>34</cp:revision>
  <cp:lastPrinted>2019-04-14T13:14:58Z</cp:lastPrinted>
  <dcterms:created xsi:type="dcterms:W3CDTF">2019-04-13T20:36:25Z</dcterms:created>
  <dcterms:modified xsi:type="dcterms:W3CDTF">2019-04-14T19:47:39Z</dcterms:modified>
</cp:coreProperties>
</file>