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273" r:id="rId3"/>
    <p:sldId id="279" r:id="rId4"/>
    <p:sldId id="280" r:id="rId5"/>
    <p:sldId id="281" r:id="rId6"/>
    <p:sldId id="299" r:id="rId7"/>
    <p:sldId id="283" r:id="rId8"/>
    <p:sldId id="284" r:id="rId9"/>
    <p:sldId id="285" r:id="rId10"/>
    <p:sldId id="290" r:id="rId11"/>
    <p:sldId id="286" r:id="rId12"/>
    <p:sldId id="287" r:id="rId13"/>
    <p:sldId id="288" r:id="rId14"/>
    <p:sldId id="289" r:id="rId15"/>
    <p:sldId id="291" r:id="rId16"/>
    <p:sldId id="300" r:id="rId17"/>
    <p:sldId id="302" r:id="rId18"/>
    <p:sldId id="292" r:id="rId19"/>
    <p:sldId id="301" r:id="rId20"/>
    <p:sldId id="303" r:id="rId21"/>
    <p:sldId id="304" r:id="rId22"/>
    <p:sldId id="305" r:id="rId23"/>
    <p:sldId id="293" r:id="rId24"/>
    <p:sldId id="306" r:id="rId25"/>
    <p:sldId id="307" r:id="rId26"/>
    <p:sldId id="309" r:id="rId27"/>
    <p:sldId id="308" r:id="rId28"/>
    <p:sldId id="294" r:id="rId29"/>
    <p:sldId id="310" r:id="rId30"/>
    <p:sldId id="295" r:id="rId31"/>
    <p:sldId id="312" r:id="rId32"/>
    <p:sldId id="311" r:id="rId33"/>
    <p:sldId id="296" r:id="rId34"/>
    <p:sldId id="297" r:id="rId35"/>
    <p:sldId id="298" r:id="rId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00" autoAdjust="0"/>
  </p:normalViewPr>
  <p:slideViewPr>
    <p:cSldViewPr>
      <p:cViewPr varScale="1">
        <p:scale>
          <a:sx n="68" d="100"/>
          <a:sy n="68" d="100"/>
        </p:scale>
        <p:origin x="96" y="21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5/11/2019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5/11/2019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solidFill>
                  <a:schemeClr val="bg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5/11/2019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5/11/2019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5/11/2019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lvl6pPr>
            <a:lvl7pPr>
              <a:defRPr/>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5/11/2019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solidFill>
                  <a:schemeClr val="bg1"/>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5/11/2019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5/11/2019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marL="1920240">
              <a:defRPr sz="1600"/>
            </a:lvl6pPr>
            <a:lvl7pPr marL="1920240">
              <a:defRPr sz="1600"/>
            </a:lvl7pPr>
            <a:lvl8pPr marL="1920240">
              <a:defRPr sz="1600" baseline="0"/>
            </a:lvl8pPr>
            <a:lvl9pPr marL="1920240">
              <a:defRPr sz="16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marL="1920240">
              <a:defRPr sz="1600">
                <a:solidFill>
                  <a:schemeClr val="bg1"/>
                </a:solidFill>
              </a:defRPr>
            </a:lvl5pPr>
            <a:lvl6pPr marL="1920240">
              <a:defRPr sz="1600"/>
            </a:lvl6pPr>
            <a:lvl7pPr marL="1920240">
              <a:defRPr sz="1600"/>
            </a:lvl7pPr>
            <a:lvl8pPr marL="1920240">
              <a:defRPr sz="1600"/>
            </a:lvl8pPr>
            <a:lvl9pPr marL="192024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5/11/2019</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5/11/2019</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5/11/2019</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5/11/2019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5/11/2019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5/11/2019</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l9vn5UvsHvM" TargetMode="External"/><Relationship Id="rId4" Type="http://schemas.openxmlformats.org/officeDocument/2006/relationships/hyperlink" Target="https://thebibleproject.com/explore/holines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1411" y="1981200"/>
            <a:ext cx="10378783" cy="2667000"/>
          </a:xfrm>
        </p:spPr>
        <p:txBody>
          <a:bodyPr>
            <a:normAutofit/>
          </a:bodyPr>
          <a:lstStyle/>
          <a:p>
            <a:r>
              <a:rPr lang="en-US" dirty="0" smtClean="0">
                <a:latin typeface="Maiandra GD" panose="020E0502030308020204" pitchFamily="34" charset="0"/>
              </a:rPr>
              <a:t>Luke 5:1-11</a:t>
            </a:r>
            <a:endParaRPr lang="en-US" dirty="0">
              <a:latin typeface="Maiandra GD" panose="020E0502030308020204" pitchFamily="34" charset="0"/>
            </a:endParaRPr>
          </a:p>
        </p:txBody>
      </p:sp>
      <p:sp>
        <p:nvSpPr>
          <p:cNvPr id="3" name="Subtitle 2"/>
          <p:cNvSpPr>
            <a:spLocks noGrp="1"/>
          </p:cNvSpPr>
          <p:nvPr>
            <p:ph type="subTitle" idx="1"/>
          </p:nvPr>
        </p:nvSpPr>
        <p:spPr>
          <a:xfrm>
            <a:off x="1141412" y="5029200"/>
            <a:ext cx="9982199" cy="1143000"/>
          </a:xfrm>
        </p:spPr>
        <p:txBody>
          <a:bodyPr>
            <a:normAutofit/>
          </a:bodyPr>
          <a:lstStyle/>
          <a:p>
            <a:r>
              <a:rPr lang="en-US" sz="4000" dirty="0">
                <a:latin typeface="Maiandra GD" panose="020E0502030308020204" pitchFamily="34" charset="0"/>
              </a:rPr>
              <a:t>Discerning God’s Call to Greater Influence</a:t>
            </a:r>
          </a:p>
          <a:p>
            <a:endParaRPr lang="en-US" sz="4000" dirty="0">
              <a:latin typeface="Maiandra GD" panose="020E0502030308020204" pitchFamily="34" charset="0"/>
            </a:endParaRP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04800"/>
            <a:ext cx="9144000" cy="1144556"/>
          </a:xfrm>
        </p:spPr>
        <p:txBody>
          <a:bodyPr>
            <a:normAutofit/>
          </a:bodyPr>
          <a:lstStyle/>
          <a:p>
            <a:r>
              <a:rPr lang="en-US" sz="4800" dirty="0" smtClean="0"/>
              <a:t>The Word Check - Importance</a:t>
            </a:r>
            <a:endParaRPr lang="en-US" sz="4800" dirty="0"/>
          </a:p>
        </p:txBody>
      </p:sp>
      <p:sp>
        <p:nvSpPr>
          <p:cNvPr id="3" name="Content Placeholder 2"/>
          <p:cNvSpPr>
            <a:spLocks noGrp="1"/>
          </p:cNvSpPr>
          <p:nvPr>
            <p:ph idx="1"/>
          </p:nvPr>
        </p:nvSpPr>
        <p:spPr>
          <a:xfrm>
            <a:off x="760412" y="1905000"/>
            <a:ext cx="10972799" cy="4800600"/>
          </a:xfrm>
        </p:spPr>
        <p:txBody>
          <a:bodyPr>
            <a:normAutofit lnSpcReduction="10000"/>
          </a:bodyPr>
          <a:lstStyle/>
          <a:p>
            <a:r>
              <a:rPr lang="en-US" sz="4000" dirty="0"/>
              <a:t>A leader must have the ability to receive truth from </a:t>
            </a:r>
            <a:r>
              <a:rPr lang="en-US" sz="4000" dirty="0" smtClean="0"/>
              <a:t>God. Receiving </a:t>
            </a:r>
            <a:r>
              <a:rPr lang="en-US" sz="4000" dirty="0"/>
              <a:t>truth from God, is essential because it builds spiritual authority, which is the basis for influence. The right to influence comes from the ability to clarify God’s truth to others. Truth will confirm the emerging leader’s capacity to lead, which will yield increased spiritual authority as perceived by followers.</a:t>
            </a:r>
            <a:endParaRPr lang="en-US" sz="4000" dirty="0"/>
          </a:p>
        </p:txBody>
      </p:sp>
    </p:spTree>
    <p:extLst>
      <p:ext uri="{BB962C8B-B14F-4D97-AF65-F5344CB8AC3E}">
        <p14:creationId xmlns:p14="http://schemas.microsoft.com/office/powerpoint/2010/main" val="286462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Word Check - Examples</a:t>
            </a:r>
            <a:endParaRPr lang="en-US" sz="4800" dirty="0"/>
          </a:p>
        </p:txBody>
      </p:sp>
      <p:sp>
        <p:nvSpPr>
          <p:cNvPr id="3" name="Content Placeholder 2"/>
          <p:cNvSpPr>
            <a:spLocks noGrp="1"/>
          </p:cNvSpPr>
          <p:nvPr>
            <p:ph idx="1"/>
          </p:nvPr>
        </p:nvSpPr>
        <p:spPr/>
        <p:txBody>
          <a:bodyPr>
            <a:normAutofit/>
          </a:bodyPr>
          <a:lstStyle/>
          <a:p>
            <a:r>
              <a:rPr lang="en-US" sz="4000" dirty="0" smtClean="0"/>
              <a:t>Samuel the prophet</a:t>
            </a:r>
          </a:p>
          <a:p>
            <a:r>
              <a:rPr lang="en-US" sz="4000" dirty="0" smtClean="0"/>
              <a:t>Ananias </a:t>
            </a:r>
          </a:p>
          <a:p>
            <a:r>
              <a:rPr lang="en-US" sz="4000" dirty="0" smtClean="0"/>
              <a:t>Watchman Nee and Charity Chang</a:t>
            </a:r>
            <a:endParaRPr lang="en-US" sz="4000" dirty="0"/>
          </a:p>
        </p:txBody>
      </p:sp>
    </p:spTree>
    <p:extLst>
      <p:ext uri="{BB962C8B-B14F-4D97-AF65-F5344CB8AC3E}">
        <p14:creationId xmlns:p14="http://schemas.microsoft.com/office/powerpoint/2010/main" val="3123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89723"/>
            <a:ext cx="9448799" cy="1144556"/>
          </a:xfrm>
        </p:spPr>
        <p:txBody>
          <a:bodyPr>
            <a:normAutofit/>
          </a:bodyPr>
          <a:lstStyle/>
          <a:p>
            <a:r>
              <a:rPr lang="en-US" sz="4800" dirty="0" smtClean="0"/>
              <a:t>The Obedience Check - Definition</a:t>
            </a:r>
            <a:endParaRPr lang="en-US" sz="4800" dirty="0"/>
          </a:p>
        </p:txBody>
      </p:sp>
      <p:sp>
        <p:nvSpPr>
          <p:cNvPr id="3" name="Content Placeholder 2"/>
          <p:cNvSpPr>
            <a:spLocks noGrp="1"/>
          </p:cNvSpPr>
          <p:nvPr>
            <p:ph idx="1"/>
          </p:nvPr>
        </p:nvSpPr>
        <p:spPr/>
        <p:txBody>
          <a:bodyPr>
            <a:normAutofit/>
          </a:bodyPr>
          <a:lstStyle/>
          <a:p>
            <a:r>
              <a:rPr lang="en-US" sz="4000" dirty="0"/>
              <a:t>A test through which a leader learns to recognize, understand, and obey God’s voice. God is testing a servant-leader’s personal response to revealed truth. In this test, obedience doesn’t hinge on understanding</a:t>
            </a:r>
            <a:endParaRPr lang="en-US" sz="4000" dirty="0"/>
          </a:p>
        </p:txBody>
      </p:sp>
    </p:spTree>
    <p:extLst>
      <p:ext uri="{BB962C8B-B14F-4D97-AF65-F5344CB8AC3E}">
        <p14:creationId xmlns:p14="http://schemas.microsoft.com/office/powerpoint/2010/main" val="428069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Obedience?</a:t>
            </a:r>
            <a:endParaRPr lang="en-US" sz="4800" dirty="0"/>
          </a:p>
        </p:txBody>
      </p:sp>
      <p:sp>
        <p:nvSpPr>
          <p:cNvPr id="3" name="Content Placeholder 2"/>
          <p:cNvSpPr>
            <a:spLocks noGrp="1"/>
          </p:cNvSpPr>
          <p:nvPr>
            <p:ph idx="1"/>
          </p:nvPr>
        </p:nvSpPr>
        <p:spPr/>
        <p:txBody>
          <a:bodyPr>
            <a:normAutofit/>
          </a:bodyPr>
          <a:lstStyle/>
          <a:p>
            <a:r>
              <a:rPr lang="en-US" sz="4000" dirty="0" smtClean="0"/>
              <a:t>Doing what has been asked the first time, without arguing or making excuses.</a:t>
            </a:r>
          </a:p>
          <a:p>
            <a:r>
              <a:rPr lang="en-US" sz="4000" dirty="0" smtClean="0"/>
              <a:t>A good rule: Obey first, ask questions later.</a:t>
            </a:r>
            <a:endParaRPr lang="en-US" sz="4000" dirty="0"/>
          </a:p>
        </p:txBody>
      </p:sp>
    </p:spTree>
    <p:extLst>
      <p:ext uri="{BB962C8B-B14F-4D97-AF65-F5344CB8AC3E}">
        <p14:creationId xmlns:p14="http://schemas.microsoft.com/office/powerpoint/2010/main" val="175754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89723"/>
            <a:ext cx="9829799" cy="1144556"/>
          </a:xfrm>
        </p:spPr>
        <p:txBody>
          <a:bodyPr>
            <a:normAutofit/>
          </a:bodyPr>
          <a:lstStyle/>
          <a:p>
            <a:r>
              <a:rPr lang="en-US" sz="4800" dirty="0" smtClean="0"/>
              <a:t>The Obedience Check - Importance</a:t>
            </a:r>
            <a:endParaRPr lang="en-US" sz="4800" dirty="0"/>
          </a:p>
        </p:txBody>
      </p:sp>
      <p:sp>
        <p:nvSpPr>
          <p:cNvPr id="3" name="Content Placeholder 2"/>
          <p:cNvSpPr>
            <a:spLocks noGrp="1"/>
          </p:cNvSpPr>
          <p:nvPr>
            <p:ph idx="1"/>
          </p:nvPr>
        </p:nvSpPr>
        <p:spPr/>
        <p:txBody>
          <a:bodyPr>
            <a:normAutofit/>
          </a:bodyPr>
          <a:lstStyle/>
          <a:p>
            <a:r>
              <a:rPr lang="en-US" sz="4000" dirty="0"/>
              <a:t>Servant leaders are responsible for influencing specific groups of people to obey God. They will not achieve this unless they themselves know how to obey. </a:t>
            </a:r>
            <a:endParaRPr lang="en-US" sz="4000" dirty="0" smtClean="0"/>
          </a:p>
          <a:p>
            <a:r>
              <a:rPr lang="en-US" sz="4000" i="1" dirty="0" smtClean="0"/>
              <a:t>Obedience </a:t>
            </a:r>
            <a:r>
              <a:rPr lang="en-US" sz="4000" i="1" dirty="0"/>
              <a:t>is first learned, then taught.</a:t>
            </a:r>
            <a:endParaRPr lang="en-US" sz="4000" dirty="0"/>
          </a:p>
        </p:txBody>
      </p:sp>
    </p:spTree>
    <p:extLst>
      <p:ext uri="{BB962C8B-B14F-4D97-AF65-F5344CB8AC3E}">
        <p14:creationId xmlns:p14="http://schemas.microsoft.com/office/powerpoint/2010/main" val="5901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Obedience Check - Examples</a:t>
            </a:r>
            <a:endParaRPr lang="en-US" sz="4800" dirty="0"/>
          </a:p>
        </p:txBody>
      </p:sp>
      <p:sp>
        <p:nvSpPr>
          <p:cNvPr id="3" name="Content Placeholder 2"/>
          <p:cNvSpPr>
            <a:spLocks noGrp="1"/>
          </p:cNvSpPr>
          <p:nvPr>
            <p:ph idx="1"/>
          </p:nvPr>
        </p:nvSpPr>
        <p:spPr/>
        <p:txBody>
          <a:bodyPr>
            <a:normAutofit/>
          </a:bodyPr>
          <a:lstStyle/>
          <a:p>
            <a:r>
              <a:rPr lang="en-US" sz="3600" dirty="0" smtClean="0"/>
              <a:t>Abraham, Genesis 22 “</a:t>
            </a:r>
            <a:r>
              <a:rPr lang="en-US" sz="3600" dirty="0"/>
              <a:t>Take your son,” God said, “your only son, Isaac, whom you love so much, and go to the land of Moriah. There on the mountain that I will show you, offer him as a sacrifice to me.”</a:t>
            </a:r>
            <a:endParaRPr lang="en-US" sz="3600" dirty="0"/>
          </a:p>
        </p:txBody>
      </p:sp>
    </p:spTree>
    <p:extLst>
      <p:ext uri="{BB962C8B-B14F-4D97-AF65-F5344CB8AC3E}">
        <p14:creationId xmlns:p14="http://schemas.microsoft.com/office/powerpoint/2010/main" val="232869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Obedience Check - Examples</a:t>
            </a:r>
            <a:endParaRPr lang="en-US" sz="4800" dirty="0"/>
          </a:p>
        </p:txBody>
      </p:sp>
      <p:sp>
        <p:nvSpPr>
          <p:cNvPr id="3" name="Content Placeholder 2"/>
          <p:cNvSpPr>
            <a:spLocks noGrp="1"/>
          </p:cNvSpPr>
          <p:nvPr>
            <p:ph idx="1"/>
          </p:nvPr>
        </p:nvSpPr>
        <p:spPr>
          <a:xfrm>
            <a:off x="1522412" y="1905000"/>
            <a:ext cx="9982199" cy="4953000"/>
          </a:xfrm>
        </p:spPr>
        <p:txBody>
          <a:bodyPr>
            <a:normAutofit/>
          </a:bodyPr>
          <a:lstStyle/>
          <a:p>
            <a:r>
              <a:rPr lang="en-US" sz="3600" dirty="0" smtClean="0"/>
              <a:t>Moses, Genesis 3</a:t>
            </a:r>
          </a:p>
          <a:p>
            <a:pPr marL="0" indent="0">
              <a:buNone/>
            </a:pPr>
            <a:r>
              <a:rPr lang="en-US" sz="3600" b="1" dirty="0" smtClean="0"/>
              <a:t>11 </a:t>
            </a:r>
            <a:r>
              <a:rPr lang="en-US" sz="3600" dirty="0"/>
              <a:t>But Moses said to God, “Who am I that I should go to Pharaoh and bring the Israelites out of Egypt?”</a:t>
            </a:r>
            <a:endParaRPr lang="en-US" sz="3600" dirty="0"/>
          </a:p>
          <a:p>
            <a:pPr marL="0" indent="0">
              <a:buNone/>
            </a:pPr>
            <a:r>
              <a:rPr lang="en-US" sz="3600" b="1" dirty="0"/>
              <a:t>12 </a:t>
            </a:r>
            <a:r>
              <a:rPr lang="en-US" sz="3600" dirty="0"/>
              <a:t>And God said, “I will be with you. And this will be the sign to you that it is I who have sent you: When you have brought the people out of Egypt, you will worship God on this mountain.”</a:t>
            </a:r>
            <a:endParaRPr lang="en-US" sz="3600" dirty="0"/>
          </a:p>
        </p:txBody>
      </p:sp>
    </p:spTree>
    <p:extLst>
      <p:ext uri="{BB962C8B-B14F-4D97-AF65-F5344CB8AC3E}">
        <p14:creationId xmlns:p14="http://schemas.microsoft.com/office/powerpoint/2010/main" val="15595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Integrity Check - Definition</a:t>
            </a:r>
            <a:endParaRPr lang="en-US" sz="4800" dirty="0"/>
          </a:p>
        </p:txBody>
      </p:sp>
      <p:sp>
        <p:nvSpPr>
          <p:cNvPr id="3" name="Content Placeholder 2"/>
          <p:cNvSpPr>
            <a:spLocks noGrp="1"/>
          </p:cNvSpPr>
          <p:nvPr>
            <p:ph idx="1"/>
          </p:nvPr>
        </p:nvSpPr>
        <p:spPr/>
        <p:txBody>
          <a:bodyPr>
            <a:normAutofit/>
          </a:bodyPr>
          <a:lstStyle/>
          <a:p>
            <a:r>
              <a:rPr lang="en-US" sz="4000" dirty="0"/>
              <a:t>A test God uses to evaluate intentions in order to shape character.</a:t>
            </a:r>
            <a:endParaRPr lang="en-US" sz="4000" dirty="0"/>
          </a:p>
        </p:txBody>
      </p:sp>
    </p:spTree>
    <p:extLst>
      <p:ext uri="{BB962C8B-B14F-4D97-AF65-F5344CB8AC3E}">
        <p14:creationId xmlns:p14="http://schemas.microsoft.com/office/powerpoint/2010/main" val="115583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Definition of Integrity</a:t>
            </a:r>
            <a:endParaRPr lang="en-US" sz="4800" dirty="0"/>
          </a:p>
        </p:txBody>
      </p:sp>
      <p:sp>
        <p:nvSpPr>
          <p:cNvPr id="3" name="Content Placeholder 2"/>
          <p:cNvSpPr>
            <a:spLocks noGrp="1"/>
          </p:cNvSpPr>
          <p:nvPr>
            <p:ph idx="1"/>
          </p:nvPr>
        </p:nvSpPr>
        <p:spPr/>
        <p:txBody>
          <a:bodyPr>
            <a:normAutofit/>
          </a:bodyPr>
          <a:lstStyle/>
          <a:p>
            <a:r>
              <a:rPr lang="en-US" sz="4000" dirty="0"/>
              <a:t>The uncompromising adherence to a code of moral, artistic, or other values that reveals itself in sincerity, honesty, and candor and avoids deception or artificiality.</a:t>
            </a:r>
            <a:endParaRPr lang="en-US" sz="4000" dirty="0"/>
          </a:p>
        </p:txBody>
      </p:sp>
    </p:spTree>
    <p:extLst>
      <p:ext uri="{BB962C8B-B14F-4D97-AF65-F5344CB8AC3E}">
        <p14:creationId xmlns:p14="http://schemas.microsoft.com/office/powerpoint/2010/main" val="340984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Integrity Check - Importance</a:t>
            </a:r>
            <a:endParaRPr lang="en-US" sz="4800" dirty="0"/>
          </a:p>
        </p:txBody>
      </p:sp>
      <p:sp>
        <p:nvSpPr>
          <p:cNvPr id="3" name="Content Placeholder 2"/>
          <p:cNvSpPr>
            <a:spLocks noGrp="1"/>
          </p:cNvSpPr>
          <p:nvPr>
            <p:ph idx="1"/>
          </p:nvPr>
        </p:nvSpPr>
        <p:spPr/>
        <p:txBody>
          <a:bodyPr>
            <a:normAutofit/>
          </a:bodyPr>
          <a:lstStyle/>
          <a:p>
            <a:r>
              <a:rPr lang="en-US" sz="4000" dirty="0"/>
              <a:t>The God-given capacity to lead has two parts: gifting and integrity. Integrity is foundational for leadership because it establishes trust and respect in relationships, which creates an environment </a:t>
            </a:r>
            <a:r>
              <a:rPr lang="en-US" sz="4000" dirty="0" smtClean="0"/>
              <a:t>where people flourish.</a:t>
            </a:r>
            <a:endParaRPr lang="en-US" sz="4000" dirty="0"/>
          </a:p>
        </p:txBody>
      </p:sp>
    </p:spTree>
    <p:extLst>
      <p:ext uri="{BB962C8B-B14F-4D97-AF65-F5344CB8AC3E}">
        <p14:creationId xmlns:p14="http://schemas.microsoft.com/office/powerpoint/2010/main" val="35382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836612" y="5105400"/>
            <a:ext cx="9448800" cy="914400"/>
          </a:xfrm>
        </p:spPr>
        <p:txBody>
          <a:bodyPr>
            <a:normAutofit/>
          </a:bodyPr>
          <a:lstStyle/>
          <a:p>
            <a:r>
              <a:rPr lang="en-US" sz="4800" dirty="0" smtClean="0">
                <a:latin typeface="Maiandra GD" panose="020E0502030308020204" pitchFamily="34" charset="0"/>
              </a:rPr>
              <a:t>Luke 5:1-4</a:t>
            </a:r>
            <a:endParaRPr lang="en-US" sz="4800" dirty="0">
              <a:latin typeface="Maiandra GD" panose="020E0502030308020204" pitchFamily="34" charset="0"/>
            </a:endParaRPr>
          </a:p>
        </p:txBody>
      </p:sp>
      <p:sp>
        <p:nvSpPr>
          <p:cNvPr id="14" name="Content Placeholder 13"/>
          <p:cNvSpPr>
            <a:spLocks noGrp="1"/>
          </p:cNvSpPr>
          <p:nvPr>
            <p:ph type="subTitle" idx="1"/>
          </p:nvPr>
        </p:nvSpPr>
        <p:spPr>
          <a:xfrm>
            <a:off x="836612" y="152400"/>
            <a:ext cx="10744200" cy="4572000"/>
          </a:xfrm>
        </p:spPr>
        <p:txBody>
          <a:bodyPr>
            <a:noAutofit/>
          </a:bodyPr>
          <a:lstStyle/>
          <a:p>
            <a:pPr marL="0" indent="0">
              <a:buNone/>
            </a:pPr>
            <a:r>
              <a:rPr lang="en-US" sz="3200" dirty="0">
                <a:latin typeface="Maiandra GD" panose="020E0502030308020204" pitchFamily="34" charset="0"/>
              </a:rPr>
              <a:t>On one occasion, while the crowd was pressing in on him to hear the word of God, he was standing by the lake of </a:t>
            </a:r>
            <a:r>
              <a:rPr lang="en-US" sz="3200" dirty="0" err="1">
                <a:latin typeface="Maiandra GD" panose="020E0502030308020204" pitchFamily="34" charset="0"/>
              </a:rPr>
              <a:t>Gennesaret</a:t>
            </a:r>
            <a:r>
              <a:rPr lang="en-US" sz="3200" dirty="0">
                <a:latin typeface="Maiandra GD" panose="020E0502030308020204" pitchFamily="34" charset="0"/>
              </a:rPr>
              <a:t>, </a:t>
            </a:r>
            <a:r>
              <a:rPr lang="en-US" sz="3200" b="1" baseline="30000" dirty="0">
                <a:latin typeface="Maiandra GD" panose="020E0502030308020204" pitchFamily="34" charset="0"/>
              </a:rPr>
              <a:t>2 </a:t>
            </a:r>
            <a:r>
              <a:rPr lang="en-US" sz="3200" dirty="0">
                <a:latin typeface="Maiandra GD" panose="020E0502030308020204" pitchFamily="34" charset="0"/>
              </a:rPr>
              <a:t>and he saw two boats by the lake, but the fishermen had gone out of them and were washing their nets. </a:t>
            </a:r>
            <a:r>
              <a:rPr lang="en-US" sz="3200" b="1" baseline="30000" dirty="0">
                <a:latin typeface="Maiandra GD" panose="020E0502030308020204" pitchFamily="34" charset="0"/>
              </a:rPr>
              <a:t>3 </a:t>
            </a:r>
            <a:r>
              <a:rPr lang="en-US" sz="3200" dirty="0">
                <a:latin typeface="Maiandra GD" panose="020E0502030308020204" pitchFamily="34" charset="0"/>
              </a:rPr>
              <a:t>Getting into one of the boats, which was Simon's, he asked him to put out a little from the land. And he sat down and taught the people from the boat. </a:t>
            </a:r>
            <a:r>
              <a:rPr lang="en-US" sz="3200" b="1" baseline="30000" dirty="0">
                <a:latin typeface="Maiandra GD" panose="020E0502030308020204" pitchFamily="34" charset="0"/>
              </a:rPr>
              <a:t>4 </a:t>
            </a:r>
            <a:r>
              <a:rPr lang="en-US" sz="3200" dirty="0">
                <a:latin typeface="Maiandra GD" panose="020E0502030308020204" pitchFamily="34" charset="0"/>
              </a:rPr>
              <a:t>And when he had finished speaking, he said to Simon, “Put out into the deep and let down your nets for a catch.” </a:t>
            </a:r>
            <a:endParaRPr lang="en-US" sz="3200" dirty="0">
              <a:latin typeface="Maiandra GD" panose="020E0502030308020204" pitchFamily="34" charset="0"/>
            </a:endParaRPr>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Integrity Check - Examples</a:t>
            </a:r>
            <a:endParaRPr lang="en-US" sz="4800" dirty="0"/>
          </a:p>
        </p:txBody>
      </p:sp>
      <p:sp>
        <p:nvSpPr>
          <p:cNvPr id="3" name="Content Placeholder 2"/>
          <p:cNvSpPr>
            <a:spLocks noGrp="1"/>
          </p:cNvSpPr>
          <p:nvPr>
            <p:ph idx="1"/>
          </p:nvPr>
        </p:nvSpPr>
        <p:spPr/>
        <p:txBody>
          <a:bodyPr>
            <a:normAutofit/>
          </a:bodyPr>
          <a:lstStyle/>
          <a:p>
            <a:r>
              <a:rPr lang="en-US" sz="4000" dirty="0" smtClean="0"/>
              <a:t>Peter and the Rooster</a:t>
            </a:r>
          </a:p>
          <a:p>
            <a:r>
              <a:rPr lang="en-US" sz="4000" dirty="0" smtClean="0"/>
              <a:t>Daniel, Shadrach, Meshach, Abednego</a:t>
            </a:r>
          </a:p>
          <a:p>
            <a:r>
              <a:rPr lang="en-US" sz="4000" dirty="0" smtClean="0"/>
              <a:t>Amy Carmichael</a:t>
            </a:r>
          </a:p>
          <a:p>
            <a:r>
              <a:rPr lang="en-US" sz="4000" dirty="0" smtClean="0"/>
              <a:t>Landon Peterson</a:t>
            </a:r>
            <a:endParaRPr lang="en-US" sz="4000" dirty="0"/>
          </a:p>
        </p:txBody>
      </p:sp>
    </p:spTree>
    <p:extLst>
      <p:ext uri="{BB962C8B-B14F-4D97-AF65-F5344CB8AC3E}">
        <p14:creationId xmlns:p14="http://schemas.microsoft.com/office/powerpoint/2010/main" val="23833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89723"/>
            <a:ext cx="9829801" cy="1144556"/>
          </a:xfrm>
        </p:spPr>
        <p:txBody>
          <a:bodyPr>
            <a:normAutofit/>
          </a:bodyPr>
          <a:lstStyle/>
          <a:p>
            <a:r>
              <a:rPr lang="en-US" sz="4800" dirty="0" smtClean="0"/>
              <a:t>Discerning a Character Test</a:t>
            </a:r>
            <a:endParaRPr lang="en-US" sz="4800" dirty="0"/>
          </a:p>
        </p:txBody>
      </p:sp>
      <p:sp>
        <p:nvSpPr>
          <p:cNvPr id="3" name="Content Placeholder 2"/>
          <p:cNvSpPr>
            <a:spLocks noGrp="1"/>
          </p:cNvSpPr>
          <p:nvPr>
            <p:ph idx="1"/>
          </p:nvPr>
        </p:nvSpPr>
        <p:spPr>
          <a:xfrm>
            <a:off x="836612" y="1905000"/>
            <a:ext cx="9829801" cy="4267200"/>
          </a:xfrm>
        </p:spPr>
        <p:txBody>
          <a:bodyPr>
            <a:normAutofit/>
          </a:bodyPr>
          <a:lstStyle/>
          <a:p>
            <a:r>
              <a:rPr lang="en-US" sz="4000" dirty="0" smtClean="0"/>
              <a:t>Big Idea: Jesus calls the apparently unqualified and often begins with a confusing test of character. However, the qualities he is looking for are humility, obedience, and integrity.</a:t>
            </a:r>
            <a:endParaRPr lang="en-US" sz="4000" dirty="0"/>
          </a:p>
        </p:txBody>
      </p:sp>
    </p:spTree>
    <p:extLst>
      <p:ext uri="{BB962C8B-B14F-4D97-AF65-F5344CB8AC3E}">
        <p14:creationId xmlns:p14="http://schemas.microsoft.com/office/powerpoint/2010/main" val="279297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12812" y="5486400"/>
            <a:ext cx="9144000" cy="914400"/>
          </a:xfrm>
        </p:spPr>
        <p:txBody>
          <a:bodyPr>
            <a:normAutofit/>
          </a:bodyPr>
          <a:lstStyle/>
          <a:p>
            <a:r>
              <a:rPr lang="en-US" sz="4800" dirty="0" smtClean="0">
                <a:latin typeface="Maiandra GD" panose="020E0502030308020204" pitchFamily="34" charset="0"/>
              </a:rPr>
              <a:t>Luke 5:5-8</a:t>
            </a:r>
            <a:endParaRPr lang="en-US" sz="4800" dirty="0">
              <a:latin typeface="Maiandra GD" panose="020E0502030308020204" pitchFamily="34" charset="0"/>
            </a:endParaRPr>
          </a:p>
        </p:txBody>
      </p:sp>
      <p:sp>
        <p:nvSpPr>
          <p:cNvPr id="14" name="Content Placeholder 13"/>
          <p:cNvSpPr>
            <a:spLocks noGrp="1"/>
          </p:cNvSpPr>
          <p:nvPr>
            <p:ph type="subTitle" idx="1"/>
          </p:nvPr>
        </p:nvSpPr>
        <p:spPr>
          <a:xfrm>
            <a:off x="912812" y="304800"/>
            <a:ext cx="10515600" cy="4419600"/>
          </a:xfrm>
        </p:spPr>
        <p:txBody>
          <a:bodyPr>
            <a:noAutofit/>
          </a:bodyPr>
          <a:lstStyle/>
          <a:p>
            <a:pPr marL="0" indent="0">
              <a:buNone/>
            </a:pPr>
            <a:r>
              <a:rPr lang="en-US" sz="3200" b="1" baseline="30000" dirty="0"/>
              <a:t>5 </a:t>
            </a:r>
            <a:r>
              <a:rPr lang="en-US" sz="3200" dirty="0"/>
              <a:t>And Simon answered, “Master, we toiled all night and took nothing! But at your word I will let down the nets.” </a:t>
            </a:r>
            <a:r>
              <a:rPr lang="en-US" sz="3200" b="1" baseline="30000" dirty="0"/>
              <a:t>6 </a:t>
            </a:r>
            <a:r>
              <a:rPr lang="en-US" sz="3200" dirty="0"/>
              <a:t>And when they had done this, they enclosed a large number of fish, and their nets were breaking. </a:t>
            </a:r>
            <a:r>
              <a:rPr lang="en-US" sz="3200" b="1" baseline="30000" dirty="0"/>
              <a:t>7 </a:t>
            </a:r>
            <a:r>
              <a:rPr lang="en-US" sz="3200" dirty="0"/>
              <a:t>They signaled to their partners in the other boat to come and help them. And they came and filled both the boats, so that they began to sink. </a:t>
            </a:r>
            <a:r>
              <a:rPr lang="en-US" sz="3200" b="1" baseline="30000" dirty="0"/>
              <a:t>8 </a:t>
            </a:r>
            <a:r>
              <a:rPr lang="en-US" sz="3200" dirty="0"/>
              <a:t>But when Simon Peter saw it, he fell down at Jesus' knees, saying, “Depart from me, for I am a sinful man, O Lord.” </a:t>
            </a:r>
            <a:endParaRPr lang="en-US" sz="3200" dirty="0">
              <a:latin typeface="Maiandra GD" panose="020E0502030308020204" pitchFamily="34" charset="0"/>
            </a:endParaRPr>
          </a:p>
        </p:txBody>
      </p:sp>
    </p:spTree>
    <p:extLst>
      <p:ext uri="{BB962C8B-B14F-4D97-AF65-F5344CB8AC3E}">
        <p14:creationId xmlns:p14="http://schemas.microsoft.com/office/powerpoint/2010/main" val="374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Responding to Kairos Moments</a:t>
            </a:r>
            <a:endParaRPr lang="en-US" sz="4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903412" y="3581400"/>
            <a:ext cx="5172075" cy="885825"/>
          </a:xfrm>
        </p:spPr>
      </p:pic>
      <p:sp>
        <p:nvSpPr>
          <p:cNvPr id="5" name="Text Placeholder 4"/>
          <p:cNvSpPr>
            <a:spLocks noGrp="1"/>
          </p:cNvSpPr>
          <p:nvPr>
            <p:ph type="body" sz="half" idx="2"/>
          </p:nvPr>
        </p:nvSpPr>
        <p:spPr>
          <a:xfrm>
            <a:off x="2660648" y="4489059"/>
            <a:ext cx="3657601" cy="885825"/>
          </a:xfrm>
        </p:spPr>
        <p:txBody>
          <a:bodyPr>
            <a:normAutofit/>
          </a:bodyPr>
          <a:lstStyle/>
          <a:p>
            <a:r>
              <a:rPr lang="en-US" sz="3600" i="1" dirty="0" err="1" smtClean="0"/>
              <a:t>Chronos</a:t>
            </a:r>
            <a:r>
              <a:rPr lang="en-US" sz="3600" i="1" dirty="0" smtClean="0"/>
              <a:t> Time</a:t>
            </a:r>
            <a:endParaRPr lang="en-US" sz="3600" i="1" dirty="0"/>
          </a:p>
        </p:txBody>
      </p:sp>
    </p:spTree>
    <p:extLst>
      <p:ext uri="{BB962C8B-B14F-4D97-AF65-F5344CB8AC3E}">
        <p14:creationId xmlns:p14="http://schemas.microsoft.com/office/powerpoint/2010/main" val="151602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Responding to Kairos Moments</a:t>
            </a:r>
            <a:endParaRPr lang="en-US" sz="4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903412" y="3594914"/>
            <a:ext cx="5172075" cy="858796"/>
          </a:xfrm>
        </p:spPr>
      </p:pic>
      <p:sp>
        <p:nvSpPr>
          <p:cNvPr id="5" name="Text Placeholder 4"/>
          <p:cNvSpPr>
            <a:spLocks noGrp="1"/>
          </p:cNvSpPr>
          <p:nvPr>
            <p:ph type="body" sz="half" idx="2"/>
          </p:nvPr>
        </p:nvSpPr>
        <p:spPr>
          <a:xfrm>
            <a:off x="3117849" y="4377623"/>
            <a:ext cx="2743200" cy="885825"/>
          </a:xfrm>
        </p:spPr>
        <p:txBody>
          <a:bodyPr>
            <a:normAutofit/>
          </a:bodyPr>
          <a:lstStyle/>
          <a:p>
            <a:r>
              <a:rPr lang="en-US" sz="3600" i="1" dirty="0" smtClean="0"/>
              <a:t>Kairos Time</a:t>
            </a:r>
            <a:endParaRPr lang="en-US" sz="3600" i="1" dirty="0"/>
          </a:p>
        </p:txBody>
      </p:sp>
    </p:spTree>
    <p:extLst>
      <p:ext uri="{BB962C8B-B14F-4D97-AF65-F5344CB8AC3E}">
        <p14:creationId xmlns:p14="http://schemas.microsoft.com/office/powerpoint/2010/main" val="1448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Responding to Kairos Moments</a:t>
            </a:r>
            <a:endParaRPr lang="en-US" sz="4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827213" y="2040634"/>
            <a:ext cx="5410200" cy="3905475"/>
          </a:xfrm>
        </p:spPr>
      </p:pic>
      <p:sp>
        <p:nvSpPr>
          <p:cNvPr id="5" name="Text Placeholder 4"/>
          <p:cNvSpPr>
            <a:spLocks noGrp="1"/>
          </p:cNvSpPr>
          <p:nvPr>
            <p:ph type="body" sz="half" idx="2"/>
          </p:nvPr>
        </p:nvSpPr>
        <p:spPr>
          <a:xfrm>
            <a:off x="7923211" y="2438400"/>
            <a:ext cx="2743200" cy="2971800"/>
          </a:xfrm>
        </p:spPr>
        <p:txBody>
          <a:bodyPr>
            <a:normAutofit/>
          </a:bodyPr>
          <a:lstStyle/>
          <a:p>
            <a:r>
              <a:rPr lang="en-US" sz="4000" i="1" dirty="0" smtClean="0"/>
              <a:t>Enter the Learning Circle</a:t>
            </a:r>
            <a:endParaRPr lang="en-US" sz="4000" i="1" dirty="0"/>
          </a:p>
        </p:txBody>
      </p:sp>
    </p:spTree>
    <p:extLst>
      <p:ext uri="{BB962C8B-B14F-4D97-AF65-F5344CB8AC3E}">
        <p14:creationId xmlns:p14="http://schemas.microsoft.com/office/powerpoint/2010/main" val="29443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184255"/>
            <a:ext cx="9144000" cy="1144556"/>
          </a:xfrm>
        </p:spPr>
        <p:txBody>
          <a:bodyPr>
            <a:normAutofit/>
          </a:bodyPr>
          <a:lstStyle/>
          <a:p>
            <a:r>
              <a:rPr lang="en-US" sz="4800" dirty="0" smtClean="0"/>
              <a:t>Responding to Kairos Moments</a:t>
            </a:r>
            <a:endParaRPr lang="en-US" sz="4800" dirty="0"/>
          </a:p>
        </p:txBody>
      </p:sp>
      <p:pic>
        <p:nvPicPr>
          <p:cNvPr id="6" name="Picture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412" y="1905000"/>
            <a:ext cx="6705600" cy="4840587"/>
          </a:xfrm>
        </p:spPr>
      </p:pic>
      <p:sp>
        <p:nvSpPr>
          <p:cNvPr id="5" name="Text Placeholder 4"/>
          <p:cNvSpPr>
            <a:spLocks noGrp="1"/>
          </p:cNvSpPr>
          <p:nvPr>
            <p:ph type="body" sz="half" idx="4294967295"/>
          </p:nvPr>
        </p:nvSpPr>
        <p:spPr>
          <a:xfrm>
            <a:off x="6483789" y="3057378"/>
            <a:ext cx="3048160" cy="2971800"/>
          </a:xfrm>
        </p:spPr>
        <p:txBody>
          <a:bodyPr>
            <a:normAutofit/>
          </a:bodyPr>
          <a:lstStyle/>
          <a:p>
            <a:pPr marL="0" indent="0">
              <a:buNone/>
            </a:pPr>
            <a:r>
              <a:rPr lang="en-US" sz="4000" i="1" dirty="0" smtClean="0"/>
              <a:t>Repentance:</a:t>
            </a:r>
          </a:p>
          <a:p>
            <a:pPr marL="742950" indent="-742950">
              <a:buFont typeface="+mj-lt"/>
              <a:buAutoNum type="arabicPeriod"/>
            </a:pPr>
            <a:r>
              <a:rPr lang="en-US" sz="3200" dirty="0" smtClean="0"/>
              <a:t>Pray</a:t>
            </a:r>
          </a:p>
          <a:p>
            <a:pPr marL="742950" indent="-742950">
              <a:buFont typeface="+mj-lt"/>
              <a:buAutoNum type="arabicPeriod"/>
            </a:pPr>
            <a:r>
              <a:rPr lang="en-US" sz="3200" dirty="0" smtClean="0"/>
              <a:t>Reflect</a:t>
            </a:r>
          </a:p>
          <a:p>
            <a:pPr marL="742950" indent="-742950">
              <a:buFont typeface="+mj-lt"/>
              <a:buAutoNum type="arabicPeriod"/>
            </a:pPr>
            <a:r>
              <a:rPr lang="en-US" sz="3200" dirty="0" smtClean="0"/>
              <a:t>Share</a:t>
            </a:r>
            <a:endParaRPr lang="en-US" sz="3200" dirty="0"/>
          </a:p>
        </p:txBody>
      </p:sp>
      <p:sp>
        <p:nvSpPr>
          <p:cNvPr id="8" name="Text Placeholder 4"/>
          <p:cNvSpPr txBox="1">
            <a:spLocks/>
          </p:cNvSpPr>
          <p:nvPr/>
        </p:nvSpPr>
        <p:spPr>
          <a:xfrm>
            <a:off x="3656012" y="3057378"/>
            <a:ext cx="3048160" cy="29718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4000" i="1" dirty="0" smtClean="0"/>
              <a:t>    </a:t>
            </a:r>
            <a:r>
              <a:rPr lang="en-US" sz="4000" i="1" dirty="0" smtClean="0">
                <a:solidFill>
                  <a:schemeClr val="bg2">
                    <a:lumMod val="25000"/>
                  </a:schemeClr>
                </a:solidFill>
              </a:rPr>
              <a:t>Faith:</a:t>
            </a:r>
          </a:p>
          <a:p>
            <a:pPr marL="0" indent="0">
              <a:buFont typeface="Arial" pitchFamily="34" charset="0"/>
              <a:buNone/>
            </a:pPr>
            <a:r>
              <a:rPr lang="en-US" sz="3200" b="1" dirty="0" smtClean="0"/>
              <a:t>6.   </a:t>
            </a:r>
            <a:r>
              <a:rPr lang="en-US" sz="3200" dirty="0" smtClean="0"/>
              <a:t>Act</a:t>
            </a:r>
          </a:p>
          <a:p>
            <a:pPr marL="0" indent="0">
              <a:buNone/>
            </a:pPr>
            <a:r>
              <a:rPr lang="en-US" sz="3200" b="1" dirty="0" smtClean="0"/>
              <a:t>5.   </a:t>
            </a:r>
            <a:r>
              <a:rPr lang="en-US" sz="3200" dirty="0" smtClean="0"/>
              <a:t>Account</a:t>
            </a:r>
          </a:p>
          <a:p>
            <a:pPr marL="0" indent="0">
              <a:buNone/>
            </a:pPr>
            <a:r>
              <a:rPr lang="en-US" sz="3200" b="1" dirty="0" smtClean="0"/>
              <a:t>4.   </a:t>
            </a:r>
            <a:r>
              <a:rPr lang="en-US" sz="3200" dirty="0" smtClean="0"/>
              <a:t>Plan</a:t>
            </a:r>
            <a:endParaRPr lang="en-US" sz="3200" dirty="0"/>
          </a:p>
        </p:txBody>
      </p:sp>
    </p:spTree>
    <p:extLst>
      <p:ext uri="{BB962C8B-B14F-4D97-AF65-F5344CB8AC3E}">
        <p14:creationId xmlns:p14="http://schemas.microsoft.com/office/powerpoint/2010/main" val="231495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Responding to Kairos Moments</a:t>
            </a:r>
            <a:endParaRPr lang="en-US" sz="4800" dirty="0"/>
          </a:p>
        </p:txBody>
      </p:sp>
      <p:sp>
        <p:nvSpPr>
          <p:cNvPr id="7" name="Content Placeholder 6"/>
          <p:cNvSpPr>
            <a:spLocks noGrp="1"/>
          </p:cNvSpPr>
          <p:nvPr>
            <p:ph idx="1"/>
          </p:nvPr>
        </p:nvSpPr>
        <p:spPr>
          <a:xfrm>
            <a:off x="1522413" y="1905000"/>
            <a:ext cx="9144000" cy="4876800"/>
          </a:xfrm>
        </p:spPr>
        <p:txBody>
          <a:bodyPr>
            <a:normAutofit/>
          </a:bodyPr>
          <a:lstStyle/>
          <a:p>
            <a:r>
              <a:rPr lang="en-US" sz="4000" dirty="0" smtClean="0"/>
              <a:t>Simon (Peter) is experiencing God’s presence in a new way through Jesus.</a:t>
            </a:r>
          </a:p>
          <a:p>
            <a:r>
              <a:rPr lang="en-US" sz="4000" dirty="0" smtClean="0"/>
              <a:t>The majesty of God, present in Jesus, is giving Peter a new awareness of his own depravity.</a:t>
            </a:r>
          </a:p>
          <a:p>
            <a:r>
              <a:rPr lang="en-US" sz="4000" dirty="0" smtClean="0"/>
              <a:t>At this point in Peter’s life, this is a powerful display of humility.</a:t>
            </a:r>
            <a:endParaRPr lang="en-US" sz="4000" dirty="0"/>
          </a:p>
        </p:txBody>
      </p:sp>
    </p:spTree>
    <p:extLst>
      <p:ext uri="{BB962C8B-B14F-4D97-AF65-F5344CB8AC3E}">
        <p14:creationId xmlns:p14="http://schemas.microsoft.com/office/powerpoint/2010/main" val="23093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1" y="189723"/>
            <a:ext cx="8686801" cy="1144556"/>
          </a:xfrm>
        </p:spPr>
        <p:txBody>
          <a:bodyPr>
            <a:normAutofit/>
          </a:bodyPr>
          <a:lstStyle/>
          <a:p>
            <a:r>
              <a:rPr lang="en-US" sz="4800" dirty="0" smtClean="0"/>
              <a:t>For More Information:</a:t>
            </a:r>
            <a:endParaRPr lang="en-US" sz="4800" dirty="0"/>
          </a:p>
        </p:txBody>
      </p:sp>
      <p:pic>
        <p:nvPicPr>
          <p:cNvPr id="4" name="l9vn5UvsHvM"/>
          <p:cNvPicPr>
            <a:picLocks noGrp="1" noRot="1" noChangeAspect="1"/>
          </p:cNvPicPr>
          <p:nvPr>
            <p:ph idx="1"/>
            <a:videoFile r:link="rId1"/>
          </p:nvPr>
        </p:nvPicPr>
        <p:blipFill>
          <a:blip r:embed="rId3"/>
          <a:stretch>
            <a:fillRect/>
          </a:stretch>
        </p:blipFill>
        <p:spPr>
          <a:xfrm>
            <a:off x="1979611" y="2700337"/>
            <a:ext cx="7391400" cy="4157663"/>
          </a:xfrm>
          <a:prstGeom prst="rect">
            <a:avLst/>
          </a:prstGeom>
        </p:spPr>
      </p:pic>
      <p:sp>
        <p:nvSpPr>
          <p:cNvPr id="5" name="TextBox 4"/>
          <p:cNvSpPr txBox="1"/>
          <p:nvPr/>
        </p:nvSpPr>
        <p:spPr>
          <a:xfrm>
            <a:off x="1979611" y="1752600"/>
            <a:ext cx="8610601" cy="584775"/>
          </a:xfrm>
          <a:prstGeom prst="rect">
            <a:avLst/>
          </a:prstGeom>
          <a:noFill/>
        </p:spPr>
        <p:txBody>
          <a:bodyPr wrap="square" rtlCol="0">
            <a:spAutoFit/>
          </a:bodyPr>
          <a:lstStyle/>
          <a:p>
            <a:r>
              <a:rPr lang="en-US" sz="3200">
                <a:hlinkClick r:id="rId4"/>
              </a:rPr>
              <a:t>https://thebibleproject.com/explore/holiness/</a:t>
            </a:r>
            <a:endParaRPr lang="en-US" sz="3200" dirty="0"/>
          </a:p>
        </p:txBody>
      </p:sp>
    </p:spTree>
    <p:extLst>
      <p:ext uri="{BB962C8B-B14F-4D97-AF65-F5344CB8AC3E}">
        <p14:creationId xmlns:p14="http://schemas.microsoft.com/office/powerpoint/2010/main" val="236396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89012" y="5257800"/>
            <a:ext cx="9144000" cy="838200"/>
          </a:xfrm>
        </p:spPr>
        <p:txBody>
          <a:bodyPr>
            <a:normAutofit/>
          </a:bodyPr>
          <a:lstStyle/>
          <a:p>
            <a:r>
              <a:rPr lang="en-US" sz="4800" dirty="0" smtClean="0">
                <a:latin typeface="Maiandra GD" panose="020E0502030308020204" pitchFamily="34" charset="0"/>
              </a:rPr>
              <a:t>Luke 5:9-10</a:t>
            </a:r>
            <a:endParaRPr lang="en-US" sz="4800" dirty="0">
              <a:latin typeface="Maiandra GD" panose="020E0502030308020204" pitchFamily="34" charset="0"/>
            </a:endParaRPr>
          </a:p>
        </p:txBody>
      </p:sp>
      <p:sp>
        <p:nvSpPr>
          <p:cNvPr id="14" name="Content Placeholder 13"/>
          <p:cNvSpPr>
            <a:spLocks noGrp="1"/>
          </p:cNvSpPr>
          <p:nvPr>
            <p:ph type="subTitle" idx="1"/>
          </p:nvPr>
        </p:nvSpPr>
        <p:spPr>
          <a:xfrm>
            <a:off x="989012" y="762000"/>
            <a:ext cx="10058400" cy="3352800"/>
          </a:xfrm>
        </p:spPr>
        <p:txBody>
          <a:bodyPr>
            <a:noAutofit/>
          </a:bodyPr>
          <a:lstStyle/>
          <a:p>
            <a:pPr marL="0" indent="0">
              <a:buNone/>
            </a:pPr>
            <a:r>
              <a:rPr lang="en-US" sz="3600" b="1" baseline="30000" dirty="0"/>
              <a:t>9 </a:t>
            </a:r>
            <a:r>
              <a:rPr lang="en-US" sz="3600" dirty="0"/>
              <a:t>For he and all who were with him were astonished at the catch of fish that they had taken, </a:t>
            </a:r>
            <a:r>
              <a:rPr lang="en-US" sz="3600" b="1" baseline="30000" dirty="0"/>
              <a:t>10 </a:t>
            </a:r>
            <a:r>
              <a:rPr lang="en-US" sz="3600" dirty="0"/>
              <a:t>and so also were James and John, sons of Zebedee, who were partners with Simon. And Jesus said to Simon, “Do not be afraid; from now on you will be catching men.”</a:t>
            </a:r>
            <a:r>
              <a:rPr lang="en-US" sz="3200" dirty="0">
                <a:latin typeface="Maiandra GD" panose="020E0502030308020204" pitchFamily="34" charset="0"/>
              </a:rPr>
              <a:t> </a:t>
            </a:r>
            <a:endParaRPr lang="en-US" sz="3200" dirty="0">
              <a:latin typeface="Maiandra GD" panose="020E0502030308020204" pitchFamily="34" charset="0"/>
            </a:endParaRPr>
          </a:p>
        </p:txBody>
      </p:sp>
    </p:spTree>
    <p:extLst>
      <p:ext uri="{BB962C8B-B14F-4D97-AF65-F5344CB8AC3E}">
        <p14:creationId xmlns:p14="http://schemas.microsoft.com/office/powerpoint/2010/main" val="229678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12812" y="5486400"/>
            <a:ext cx="9144000" cy="914400"/>
          </a:xfrm>
        </p:spPr>
        <p:txBody>
          <a:bodyPr>
            <a:normAutofit/>
          </a:bodyPr>
          <a:lstStyle/>
          <a:p>
            <a:r>
              <a:rPr lang="en-US" sz="4800" dirty="0" smtClean="0">
                <a:latin typeface="Maiandra GD" panose="020E0502030308020204" pitchFamily="34" charset="0"/>
              </a:rPr>
              <a:t>Luke 5:5-8</a:t>
            </a:r>
            <a:endParaRPr lang="en-US" sz="4800" dirty="0">
              <a:latin typeface="Maiandra GD" panose="020E0502030308020204" pitchFamily="34" charset="0"/>
            </a:endParaRPr>
          </a:p>
        </p:txBody>
      </p:sp>
      <p:sp>
        <p:nvSpPr>
          <p:cNvPr id="14" name="Content Placeholder 13"/>
          <p:cNvSpPr>
            <a:spLocks noGrp="1"/>
          </p:cNvSpPr>
          <p:nvPr>
            <p:ph type="subTitle" idx="1"/>
          </p:nvPr>
        </p:nvSpPr>
        <p:spPr>
          <a:xfrm>
            <a:off x="912812" y="304800"/>
            <a:ext cx="10515600" cy="4419600"/>
          </a:xfrm>
        </p:spPr>
        <p:txBody>
          <a:bodyPr>
            <a:noAutofit/>
          </a:bodyPr>
          <a:lstStyle/>
          <a:p>
            <a:pPr marL="0" indent="0">
              <a:buNone/>
            </a:pPr>
            <a:r>
              <a:rPr lang="en-US" sz="3200" b="1" baseline="30000" dirty="0"/>
              <a:t>5 </a:t>
            </a:r>
            <a:r>
              <a:rPr lang="en-US" sz="3200" dirty="0"/>
              <a:t>And Simon answered, “Master, we toiled all night and took nothing! But at your word I will let down the nets.” </a:t>
            </a:r>
            <a:r>
              <a:rPr lang="en-US" sz="3200" b="1" baseline="30000" dirty="0"/>
              <a:t>6 </a:t>
            </a:r>
            <a:r>
              <a:rPr lang="en-US" sz="3200" dirty="0"/>
              <a:t>And when they had done this, they enclosed a large number of fish, and their nets were breaking. </a:t>
            </a:r>
            <a:r>
              <a:rPr lang="en-US" sz="3200" b="1" baseline="30000" dirty="0"/>
              <a:t>7 </a:t>
            </a:r>
            <a:r>
              <a:rPr lang="en-US" sz="3200" dirty="0"/>
              <a:t>They signaled to their partners in the other boat to come and help them. And they came and filled both the boats, so that they began to sink. </a:t>
            </a:r>
            <a:r>
              <a:rPr lang="en-US" sz="3200" b="1" baseline="30000" dirty="0"/>
              <a:t>8 </a:t>
            </a:r>
            <a:r>
              <a:rPr lang="en-US" sz="3200" dirty="0"/>
              <a:t>But when Simon Peter saw it, he fell down at Jesus' knees, saying, “Depart from me, for I am a sinful man, O Lord.” </a:t>
            </a:r>
            <a:endParaRPr lang="en-US" sz="3200" dirty="0">
              <a:latin typeface="Maiandra GD" panose="020E0502030308020204" pitchFamily="34" charset="0"/>
            </a:endParaRPr>
          </a:p>
        </p:txBody>
      </p:sp>
    </p:spTree>
    <p:extLst>
      <p:ext uri="{BB962C8B-B14F-4D97-AF65-F5344CB8AC3E}">
        <p14:creationId xmlns:p14="http://schemas.microsoft.com/office/powerpoint/2010/main" val="313069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v</a:t>
            </a:r>
            <a:r>
              <a:rPr lang="en-US" sz="4800" dirty="0" smtClean="0"/>
              <a:t>9-10 Expanded Influence</a:t>
            </a:r>
            <a:endParaRPr lang="en-US" sz="4800" dirty="0"/>
          </a:p>
        </p:txBody>
      </p:sp>
      <p:sp>
        <p:nvSpPr>
          <p:cNvPr id="3" name="Content Placeholder 2"/>
          <p:cNvSpPr>
            <a:spLocks noGrp="1"/>
          </p:cNvSpPr>
          <p:nvPr>
            <p:ph idx="1"/>
          </p:nvPr>
        </p:nvSpPr>
        <p:spPr/>
        <p:txBody>
          <a:bodyPr>
            <a:normAutofit/>
          </a:bodyPr>
          <a:lstStyle/>
          <a:p>
            <a:r>
              <a:rPr lang="en-US" sz="4000" dirty="0" smtClean="0"/>
              <a:t>Passing the Obedience Check and responding to this </a:t>
            </a:r>
            <a:r>
              <a:rPr lang="en-US" sz="4000" i="1" dirty="0" smtClean="0"/>
              <a:t>Kairos</a:t>
            </a:r>
            <a:r>
              <a:rPr lang="en-US" sz="4000" dirty="0" smtClean="0"/>
              <a:t> moment with humility by entering the Learning Circle results in the Lord giving Simon a greater role in the Kingdom of God.</a:t>
            </a:r>
            <a:endParaRPr lang="en-US" sz="4000" dirty="0"/>
          </a:p>
        </p:txBody>
      </p:sp>
    </p:spTree>
    <p:extLst>
      <p:ext uri="{BB962C8B-B14F-4D97-AF65-F5344CB8AC3E}">
        <p14:creationId xmlns:p14="http://schemas.microsoft.com/office/powerpoint/2010/main" val="262358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v</a:t>
            </a:r>
            <a:r>
              <a:rPr lang="en-US" sz="4800" dirty="0" smtClean="0"/>
              <a:t>9-10 Expanded Influence</a:t>
            </a:r>
            <a:endParaRPr lang="en-US" sz="4800" dirty="0"/>
          </a:p>
        </p:txBody>
      </p:sp>
      <p:sp>
        <p:nvSpPr>
          <p:cNvPr id="3" name="Content Placeholder 2"/>
          <p:cNvSpPr>
            <a:spLocks noGrp="1"/>
          </p:cNvSpPr>
          <p:nvPr>
            <p:ph idx="1"/>
          </p:nvPr>
        </p:nvSpPr>
        <p:spPr/>
        <p:txBody>
          <a:bodyPr>
            <a:normAutofit/>
          </a:bodyPr>
          <a:lstStyle/>
          <a:p>
            <a:r>
              <a:rPr lang="en-US" sz="4000" dirty="0" smtClean="0"/>
              <a:t>Point to ponder: What is your level of influence? Is this by God’s design and your cooperation or is your influence limited by negligence, disobedience, or fear?</a:t>
            </a:r>
            <a:endParaRPr lang="en-US" sz="4000" dirty="0"/>
          </a:p>
        </p:txBody>
      </p:sp>
    </p:spTree>
    <p:extLst>
      <p:ext uri="{BB962C8B-B14F-4D97-AF65-F5344CB8AC3E}">
        <p14:creationId xmlns:p14="http://schemas.microsoft.com/office/powerpoint/2010/main" val="240451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255712" y="4953000"/>
            <a:ext cx="9144000" cy="990600"/>
          </a:xfrm>
        </p:spPr>
        <p:txBody>
          <a:bodyPr>
            <a:normAutofit/>
          </a:bodyPr>
          <a:lstStyle/>
          <a:p>
            <a:r>
              <a:rPr lang="en-US" sz="4800" dirty="0" smtClean="0">
                <a:latin typeface="Maiandra GD" panose="020E0502030308020204" pitchFamily="34" charset="0"/>
              </a:rPr>
              <a:t>Luke 5:11</a:t>
            </a:r>
            <a:endParaRPr lang="en-US" sz="4800" dirty="0">
              <a:latin typeface="Maiandra GD" panose="020E0502030308020204" pitchFamily="34" charset="0"/>
            </a:endParaRPr>
          </a:p>
        </p:txBody>
      </p:sp>
      <p:sp>
        <p:nvSpPr>
          <p:cNvPr id="14" name="Content Placeholder 13"/>
          <p:cNvSpPr>
            <a:spLocks noGrp="1"/>
          </p:cNvSpPr>
          <p:nvPr>
            <p:ph type="subTitle" idx="1"/>
          </p:nvPr>
        </p:nvSpPr>
        <p:spPr>
          <a:xfrm>
            <a:off x="1255712" y="914400"/>
            <a:ext cx="9829800" cy="2362200"/>
          </a:xfrm>
        </p:spPr>
        <p:txBody>
          <a:bodyPr>
            <a:noAutofit/>
          </a:bodyPr>
          <a:lstStyle/>
          <a:p>
            <a:pPr marL="0" indent="0">
              <a:buNone/>
            </a:pPr>
            <a:r>
              <a:rPr lang="en-US" sz="3600" b="1" baseline="30000" dirty="0"/>
              <a:t>11 </a:t>
            </a:r>
            <a:r>
              <a:rPr lang="en-US" sz="3600" dirty="0"/>
              <a:t>And when they had brought their boats to land, they left everything and followed him.</a:t>
            </a:r>
            <a:r>
              <a:rPr lang="en-US" sz="3600" dirty="0">
                <a:latin typeface="Maiandra GD" panose="020E0502030308020204" pitchFamily="34" charset="0"/>
              </a:rPr>
              <a:t> </a:t>
            </a:r>
            <a:endParaRPr lang="en-US" sz="3600" dirty="0">
              <a:latin typeface="Maiandra GD" panose="020E0502030308020204" pitchFamily="34" charset="0"/>
            </a:endParaRPr>
          </a:p>
        </p:txBody>
      </p:sp>
    </p:spTree>
    <p:extLst>
      <p:ext uri="{BB962C8B-B14F-4D97-AF65-F5344CB8AC3E}">
        <p14:creationId xmlns:p14="http://schemas.microsoft.com/office/powerpoint/2010/main" val="72884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v</a:t>
            </a:r>
            <a:r>
              <a:rPr lang="en-US" sz="4800" dirty="0" smtClean="0"/>
              <a:t>11 Reorganization</a:t>
            </a:r>
            <a:endParaRPr lang="en-US" sz="4800" dirty="0"/>
          </a:p>
        </p:txBody>
      </p:sp>
      <p:sp>
        <p:nvSpPr>
          <p:cNvPr id="3" name="Content Placeholder 2"/>
          <p:cNvSpPr>
            <a:spLocks noGrp="1"/>
          </p:cNvSpPr>
          <p:nvPr>
            <p:ph idx="1"/>
          </p:nvPr>
        </p:nvSpPr>
        <p:spPr/>
        <p:txBody>
          <a:bodyPr>
            <a:normAutofit/>
          </a:bodyPr>
          <a:lstStyle/>
          <a:p>
            <a:r>
              <a:rPr lang="en-US" sz="4000" dirty="0" smtClean="0"/>
              <a:t>What can you leave behind to make room for the work Christ wants to do in and through you?</a:t>
            </a:r>
            <a:endParaRPr lang="en-US" sz="4000" dirty="0"/>
          </a:p>
        </p:txBody>
      </p:sp>
    </p:spTree>
    <p:extLst>
      <p:ext uri="{BB962C8B-B14F-4D97-AF65-F5344CB8AC3E}">
        <p14:creationId xmlns:p14="http://schemas.microsoft.com/office/powerpoint/2010/main" val="416179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373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78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89012" y="5600700"/>
            <a:ext cx="9144000" cy="838200"/>
          </a:xfrm>
        </p:spPr>
        <p:txBody>
          <a:bodyPr>
            <a:normAutofit/>
          </a:bodyPr>
          <a:lstStyle/>
          <a:p>
            <a:r>
              <a:rPr lang="en-US" sz="4800" dirty="0" smtClean="0">
                <a:latin typeface="Maiandra GD" panose="020E0502030308020204" pitchFamily="34" charset="0"/>
              </a:rPr>
              <a:t>Luke 5:9-10</a:t>
            </a:r>
            <a:endParaRPr lang="en-US" sz="4800" dirty="0">
              <a:latin typeface="Maiandra GD" panose="020E0502030308020204" pitchFamily="34" charset="0"/>
            </a:endParaRPr>
          </a:p>
        </p:txBody>
      </p:sp>
      <p:sp>
        <p:nvSpPr>
          <p:cNvPr id="14" name="Content Placeholder 13"/>
          <p:cNvSpPr>
            <a:spLocks noGrp="1"/>
          </p:cNvSpPr>
          <p:nvPr>
            <p:ph type="subTitle" idx="1"/>
          </p:nvPr>
        </p:nvSpPr>
        <p:spPr>
          <a:xfrm>
            <a:off x="989012" y="762000"/>
            <a:ext cx="10058400" cy="3352800"/>
          </a:xfrm>
        </p:spPr>
        <p:txBody>
          <a:bodyPr>
            <a:noAutofit/>
          </a:bodyPr>
          <a:lstStyle/>
          <a:p>
            <a:pPr marL="0" indent="0">
              <a:buNone/>
            </a:pPr>
            <a:r>
              <a:rPr lang="en-US" sz="3200" b="1" baseline="30000" dirty="0"/>
              <a:t>9 </a:t>
            </a:r>
            <a:r>
              <a:rPr lang="en-US" sz="3200" dirty="0"/>
              <a:t>For he and all who were with him were astonished at the catch of fish that they had taken, </a:t>
            </a:r>
            <a:r>
              <a:rPr lang="en-US" sz="3200" b="1" baseline="30000" dirty="0"/>
              <a:t>10 </a:t>
            </a:r>
            <a:r>
              <a:rPr lang="en-US" sz="3200" dirty="0"/>
              <a:t>and so also were James and John, sons of Zebedee, who were partners with Simon. And Jesus said to Simon, “Do not be afraid; from now on you will be catching men.”</a:t>
            </a:r>
            <a:r>
              <a:rPr lang="en-US" sz="3200" dirty="0">
                <a:latin typeface="Maiandra GD" panose="020E0502030308020204" pitchFamily="34" charset="0"/>
              </a:rPr>
              <a:t> </a:t>
            </a:r>
            <a:endParaRPr lang="en-US" sz="3200" dirty="0">
              <a:latin typeface="Maiandra GD" panose="020E0502030308020204" pitchFamily="34" charset="0"/>
            </a:endParaRPr>
          </a:p>
        </p:txBody>
      </p:sp>
    </p:spTree>
    <p:extLst>
      <p:ext uri="{BB962C8B-B14F-4D97-AF65-F5344CB8AC3E}">
        <p14:creationId xmlns:p14="http://schemas.microsoft.com/office/powerpoint/2010/main" val="364690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12812" y="5410200"/>
            <a:ext cx="9144000" cy="990600"/>
          </a:xfrm>
        </p:spPr>
        <p:txBody>
          <a:bodyPr>
            <a:normAutofit/>
          </a:bodyPr>
          <a:lstStyle/>
          <a:p>
            <a:r>
              <a:rPr lang="en-US" sz="4800" dirty="0" smtClean="0">
                <a:latin typeface="Maiandra GD" panose="020E0502030308020204" pitchFamily="34" charset="0"/>
              </a:rPr>
              <a:t>Luke 5:11</a:t>
            </a:r>
            <a:endParaRPr lang="en-US" sz="4800" dirty="0">
              <a:latin typeface="Maiandra GD" panose="020E0502030308020204" pitchFamily="34" charset="0"/>
            </a:endParaRPr>
          </a:p>
        </p:txBody>
      </p:sp>
      <p:sp>
        <p:nvSpPr>
          <p:cNvPr id="14" name="Content Placeholder 13"/>
          <p:cNvSpPr>
            <a:spLocks noGrp="1"/>
          </p:cNvSpPr>
          <p:nvPr>
            <p:ph type="subTitle" idx="1"/>
          </p:nvPr>
        </p:nvSpPr>
        <p:spPr>
          <a:xfrm>
            <a:off x="912812" y="914400"/>
            <a:ext cx="9829800" cy="2362200"/>
          </a:xfrm>
        </p:spPr>
        <p:txBody>
          <a:bodyPr>
            <a:noAutofit/>
          </a:bodyPr>
          <a:lstStyle/>
          <a:p>
            <a:pPr marL="0" indent="0">
              <a:buNone/>
            </a:pPr>
            <a:r>
              <a:rPr lang="en-US" sz="3600" b="1" baseline="30000" dirty="0"/>
              <a:t>11 </a:t>
            </a:r>
            <a:r>
              <a:rPr lang="en-US" sz="3600" dirty="0"/>
              <a:t>And when they had brought their boats to land, they left everything and followed him.</a:t>
            </a:r>
            <a:r>
              <a:rPr lang="en-US" sz="3600" dirty="0">
                <a:latin typeface="Maiandra GD" panose="020E0502030308020204" pitchFamily="34" charset="0"/>
              </a:rPr>
              <a:t> </a:t>
            </a:r>
            <a:endParaRPr lang="en-US" sz="3600" dirty="0">
              <a:latin typeface="Maiandra GD" panose="020E0502030308020204" pitchFamily="34" charset="0"/>
            </a:endParaRPr>
          </a:p>
        </p:txBody>
      </p:sp>
    </p:spTree>
    <p:extLst>
      <p:ext uri="{BB962C8B-B14F-4D97-AF65-F5344CB8AC3E}">
        <p14:creationId xmlns:p14="http://schemas.microsoft.com/office/powerpoint/2010/main" val="12829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836612" y="5105400"/>
            <a:ext cx="9448800" cy="914400"/>
          </a:xfrm>
        </p:spPr>
        <p:txBody>
          <a:bodyPr>
            <a:normAutofit/>
          </a:bodyPr>
          <a:lstStyle/>
          <a:p>
            <a:r>
              <a:rPr lang="en-US" sz="4800" dirty="0" smtClean="0">
                <a:latin typeface="Maiandra GD" panose="020E0502030308020204" pitchFamily="34" charset="0"/>
              </a:rPr>
              <a:t>Luke 5:1-4</a:t>
            </a:r>
            <a:endParaRPr lang="en-US" sz="4800" dirty="0">
              <a:latin typeface="Maiandra GD" panose="020E0502030308020204" pitchFamily="34" charset="0"/>
            </a:endParaRPr>
          </a:p>
        </p:txBody>
      </p:sp>
      <p:sp>
        <p:nvSpPr>
          <p:cNvPr id="14" name="Content Placeholder 13"/>
          <p:cNvSpPr>
            <a:spLocks noGrp="1"/>
          </p:cNvSpPr>
          <p:nvPr>
            <p:ph type="subTitle" idx="1"/>
          </p:nvPr>
        </p:nvSpPr>
        <p:spPr>
          <a:xfrm>
            <a:off x="836612" y="152400"/>
            <a:ext cx="10744200" cy="4572000"/>
          </a:xfrm>
        </p:spPr>
        <p:txBody>
          <a:bodyPr>
            <a:noAutofit/>
          </a:bodyPr>
          <a:lstStyle/>
          <a:p>
            <a:pPr marL="0" indent="0">
              <a:buNone/>
            </a:pPr>
            <a:r>
              <a:rPr lang="en-US" sz="3200" dirty="0">
                <a:latin typeface="Maiandra GD" panose="020E0502030308020204" pitchFamily="34" charset="0"/>
              </a:rPr>
              <a:t>On one occasion, while the crowd was pressing in on him to hear the word of God, he was standing by the lake of </a:t>
            </a:r>
            <a:r>
              <a:rPr lang="en-US" sz="3200" dirty="0" err="1">
                <a:latin typeface="Maiandra GD" panose="020E0502030308020204" pitchFamily="34" charset="0"/>
              </a:rPr>
              <a:t>Gennesaret</a:t>
            </a:r>
            <a:r>
              <a:rPr lang="en-US" sz="3200" dirty="0">
                <a:latin typeface="Maiandra GD" panose="020E0502030308020204" pitchFamily="34" charset="0"/>
              </a:rPr>
              <a:t>, </a:t>
            </a:r>
            <a:r>
              <a:rPr lang="en-US" sz="3200" b="1" baseline="30000" dirty="0">
                <a:latin typeface="Maiandra GD" panose="020E0502030308020204" pitchFamily="34" charset="0"/>
              </a:rPr>
              <a:t>2 </a:t>
            </a:r>
            <a:r>
              <a:rPr lang="en-US" sz="3200" dirty="0">
                <a:latin typeface="Maiandra GD" panose="020E0502030308020204" pitchFamily="34" charset="0"/>
              </a:rPr>
              <a:t>and he saw two boats by the lake, but the fishermen had gone out of them and were washing their nets. </a:t>
            </a:r>
            <a:r>
              <a:rPr lang="en-US" sz="3200" b="1" baseline="30000" dirty="0">
                <a:latin typeface="Maiandra GD" panose="020E0502030308020204" pitchFamily="34" charset="0"/>
              </a:rPr>
              <a:t>3 </a:t>
            </a:r>
            <a:r>
              <a:rPr lang="en-US" sz="3200" dirty="0">
                <a:latin typeface="Maiandra GD" panose="020E0502030308020204" pitchFamily="34" charset="0"/>
              </a:rPr>
              <a:t>Getting into one of the boats, which was Simon's, he asked him to put out a little from the land. And he sat down and taught the people from the boat. </a:t>
            </a:r>
            <a:r>
              <a:rPr lang="en-US" sz="3200" b="1" baseline="30000" dirty="0">
                <a:latin typeface="Maiandra GD" panose="020E0502030308020204" pitchFamily="34" charset="0"/>
              </a:rPr>
              <a:t>4 </a:t>
            </a:r>
            <a:r>
              <a:rPr lang="en-US" sz="3200" dirty="0">
                <a:latin typeface="Maiandra GD" panose="020E0502030308020204" pitchFamily="34" charset="0"/>
              </a:rPr>
              <a:t>And when he had finished speaking, he said to Simon, “Put out into the deep and let down your nets for a catch.” </a:t>
            </a:r>
            <a:endParaRPr lang="en-US" sz="3200" dirty="0">
              <a:latin typeface="Maiandra GD" panose="020E0502030308020204" pitchFamily="34" charset="0"/>
            </a:endParaRPr>
          </a:p>
        </p:txBody>
      </p:sp>
    </p:spTree>
    <p:extLst>
      <p:ext uri="{BB962C8B-B14F-4D97-AF65-F5344CB8AC3E}">
        <p14:creationId xmlns:p14="http://schemas.microsoft.com/office/powerpoint/2010/main" val="119232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89723"/>
            <a:ext cx="9753601" cy="1144556"/>
          </a:xfrm>
        </p:spPr>
        <p:txBody>
          <a:bodyPr>
            <a:normAutofit/>
          </a:bodyPr>
          <a:lstStyle/>
          <a:p>
            <a:r>
              <a:rPr lang="en-US" sz="4800" dirty="0" smtClean="0">
                <a:latin typeface="Maiandra GD" panose="020E0502030308020204" pitchFamily="34" charset="0"/>
              </a:rPr>
              <a:t>Luke 5:1-4</a:t>
            </a:r>
            <a:endParaRPr lang="en-US" sz="4800" dirty="0">
              <a:latin typeface="Maiandra GD" panose="020E0502030308020204" pitchFamily="34" charset="0"/>
            </a:endParaRPr>
          </a:p>
        </p:txBody>
      </p:sp>
      <p:sp>
        <p:nvSpPr>
          <p:cNvPr id="14" name="Content Placeholder 13"/>
          <p:cNvSpPr>
            <a:spLocks noGrp="1"/>
          </p:cNvSpPr>
          <p:nvPr>
            <p:ph idx="1"/>
          </p:nvPr>
        </p:nvSpPr>
        <p:spPr>
          <a:xfrm>
            <a:off x="836612" y="1676400"/>
            <a:ext cx="9829801" cy="4495800"/>
          </a:xfrm>
        </p:spPr>
        <p:txBody>
          <a:bodyPr>
            <a:noAutofit/>
          </a:bodyPr>
          <a:lstStyle/>
          <a:p>
            <a:r>
              <a:rPr lang="en-US" sz="4400" dirty="0" smtClean="0">
                <a:latin typeface="Maiandra GD" panose="020E0502030308020204" pitchFamily="34" charset="0"/>
              </a:rPr>
              <a:t>The Call begins with a test of character.</a:t>
            </a:r>
          </a:p>
          <a:p>
            <a:r>
              <a:rPr lang="en-US" sz="4400" dirty="0" smtClean="0">
                <a:latin typeface="Maiandra GD" panose="020E0502030308020204" pitchFamily="34" charset="0"/>
              </a:rPr>
              <a:t>Question: Will you obey even when you don’t understand?</a:t>
            </a:r>
            <a:endParaRPr lang="en-US" sz="4400" dirty="0">
              <a:latin typeface="Maiandra GD" panose="020E0502030308020204" pitchFamily="34" charset="0"/>
            </a:endParaRPr>
          </a:p>
        </p:txBody>
      </p:sp>
    </p:spTree>
    <p:extLst>
      <p:ext uri="{BB962C8B-B14F-4D97-AF65-F5344CB8AC3E}">
        <p14:creationId xmlns:p14="http://schemas.microsoft.com/office/powerpoint/2010/main" val="9643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Discerning Character Tests</a:t>
            </a:r>
            <a:endParaRPr lang="en-US" sz="4800" dirty="0"/>
          </a:p>
        </p:txBody>
      </p:sp>
      <p:sp>
        <p:nvSpPr>
          <p:cNvPr id="3" name="Content Placeholder 2"/>
          <p:cNvSpPr>
            <a:spLocks noGrp="1"/>
          </p:cNvSpPr>
          <p:nvPr>
            <p:ph idx="1"/>
          </p:nvPr>
        </p:nvSpPr>
        <p:spPr/>
        <p:txBody>
          <a:bodyPr>
            <a:normAutofit/>
          </a:bodyPr>
          <a:lstStyle/>
          <a:p>
            <a:pPr marL="0" indent="0">
              <a:buNone/>
            </a:pPr>
            <a:r>
              <a:rPr lang="en-US" sz="4000" dirty="0" smtClean="0"/>
              <a:t>Dr. Robert Clinton, </a:t>
            </a:r>
            <a:r>
              <a:rPr lang="en-US" sz="4000" i="1" dirty="0" smtClean="0"/>
              <a:t>The Making of a Leader</a:t>
            </a:r>
          </a:p>
          <a:p>
            <a:pPr marL="742950" indent="-742950">
              <a:buFont typeface="+mj-lt"/>
              <a:buAutoNum type="arabicPeriod"/>
            </a:pPr>
            <a:r>
              <a:rPr lang="en-US" sz="4000" dirty="0" smtClean="0"/>
              <a:t>The Word Check</a:t>
            </a:r>
          </a:p>
          <a:p>
            <a:pPr marL="742950" indent="-742950">
              <a:buFont typeface="+mj-lt"/>
              <a:buAutoNum type="arabicPeriod"/>
            </a:pPr>
            <a:r>
              <a:rPr lang="en-US" sz="4000" dirty="0" smtClean="0"/>
              <a:t>The Obedience Check</a:t>
            </a:r>
          </a:p>
          <a:p>
            <a:pPr marL="742950" indent="-742950">
              <a:buFont typeface="+mj-lt"/>
              <a:buAutoNum type="arabicPeriod"/>
            </a:pPr>
            <a:r>
              <a:rPr lang="en-US" sz="4000" dirty="0" smtClean="0"/>
              <a:t>The Integrity Check</a:t>
            </a:r>
            <a:endParaRPr lang="en-US" sz="4000" dirty="0"/>
          </a:p>
        </p:txBody>
      </p:sp>
    </p:spTree>
    <p:extLst>
      <p:ext uri="{BB962C8B-B14F-4D97-AF65-F5344CB8AC3E}">
        <p14:creationId xmlns:p14="http://schemas.microsoft.com/office/powerpoint/2010/main" val="427927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Word Check - Definition</a:t>
            </a:r>
            <a:endParaRPr lang="en-US" sz="4800" dirty="0"/>
          </a:p>
        </p:txBody>
      </p:sp>
      <p:sp>
        <p:nvSpPr>
          <p:cNvPr id="3" name="Content Placeholder 2"/>
          <p:cNvSpPr>
            <a:spLocks noGrp="1"/>
          </p:cNvSpPr>
          <p:nvPr>
            <p:ph idx="1"/>
          </p:nvPr>
        </p:nvSpPr>
        <p:spPr/>
        <p:txBody>
          <a:bodyPr>
            <a:normAutofit/>
          </a:bodyPr>
          <a:lstStyle/>
          <a:p>
            <a:r>
              <a:rPr lang="en-US" sz="4000" dirty="0"/>
              <a:t>A process item that tests a leader’s ability to receive or understand a word from God personally and then allow God to work it out in his or her life. When successfully passed, a word check will lead to more truth. </a:t>
            </a:r>
            <a:endParaRPr lang="en-US" sz="4000" dirty="0"/>
          </a:p>
        </p:txBody>
      </p:sp>
    </p:spTree>
    <p:extLst>
      <p:ext uri="{BB962C8B-B14F-4D97-AF65-F5344CB8AC3E}">
        <p14:creationId xmlns:p14="http://schemas.microsoft.com/office/powerpoint/2010/main" val="401162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iandra Custom 1">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845</TotalTime>
  <Words>849</Words>
  <Application>Microsoft Office PowerPoint</Application>
  <PresentationFormat>Custom</PresentationFormat>
  <Paragraphs>88</Paragraphs>
  <Slides>35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Corbel</vt:lpstr>
      <vt:lpstr>Maiandra GD</vt:lpstr>
      <vt:lpstr>Earthtones 16x9</vt:lpstr>
      <vt:lpstr>Luke 5:1-11</vt:lpstr>
      <vt:lpstr>Luke 5:1-4</vt:lpstr>
      <vt:lpstr>Luke 5:5-8</vt:lpstr>
      <vt:lpstr>Luke 5:9-10</vt:lpstr>
      <vt:lpstr>Luke 5:11</vt:lpstr>
      <vt:lpstr>Luke 5:1-4</vt:lpstr>
      <vt:lpstr>Luke 5:1-4</vt:lpstr>
      <vt:lpstr>Discerning Character Tests</vt:lpstr>
      <vt:lpstr>The Word Check - Definition</vt:lpstr>
      <vt:lpstr>The Word Check - Importance</vt:lpstr>
      <vt:lpstr>The Word Check - Examples</vt:lpstr>
      <vt:lpstr>The Obedience Check - Definition</vt:lpstr>
      <vt:lpstr>What is Obedience?</vt:lpstr>
      <vt:lpstr>The Obedience Check - Importance</vt:lpstr>
      <vt:lpstr>The Obedience Check - Examples</vt:lpstr>
      <vt:lpstr>The Obedience Check - Examples</vt:lpstr>
      <vt:lpstr>The Integrity Check - Definition</vt:lpstr>
      <vt:lpstr>Definition of Integrity</vt:lpstr>
      <vt:lpstr>The Integrity Check - Importance</vt:lpstr>
      <vt:lpstr>The Integrity Check - Examples</vt:lpstr>
      <vt:lpstr>Discerning a Character Test</vt:lpstr>
      <vt:lpstr>Luke 5:5-8</vt:lpstr>
      <vt:lpstr>Responding to Kairos Moments</vt:lpstr>
      <vt:lpstr>Responding to Kairos Moments</vt:lpstr>
      <vt:lpstr>Responding to Kairos Moments</vt:lpstr>
      <vt:lpstr>Responding to Kairos Moments</vt:lpstr>
      <vt:lpstr>Responding to Kairos Moments</vt:lpstr>
      <vt:lpstr>For More Information:</vt:lpstr>
      <vt:lpstr>Luke 5:9-10</vt:lpstr>
      <vt:lpstr>v9-10 Expanded Influence</vt:lpstr>
      <vt:lpstr>v9-10 Expanded Influence</vt:lpstr>
      <vt:lpstr>Luke 5:11</vt:lpstr>
      <vt:lpstr>v11 Reorganization</vt:lpstr>
      <vt:lpstr>PowerPoint Presentation</vt:lpstr>
      <vt:lpstr>PowerPoint Presentation</vt:lpstr>
    </vt:vector>
  </TitlesOfParts>
  <Company>Bemidji House of Prayer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Mike</dc:creator>
  <cp:lastModifiedBy>Pastor Mike</cp:lastModifiedBy>
  <cp:revision>22</cp:revision>
  <dcterms:created xsi:type="dcterms:W3CDTF">2019-05-11T13:49:41Z</dcterms:created>
  <dcterms:modified xsi:type="dcterms:W3CDTF">2019-05-12T03:55:38Z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