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8" r:id="rId3"/>
    <p:sldId id="257" r:id="rId4"/>
    <p:sldId id="258" r:id="rId5"/>
    <p:sldId id="263" r:id="rId6"/>
    <p:sldId id="259" r:id="rId7"/>
    <p:sldId id="260" r:id="rId8"/>
    <p:sldId id="274" r:id="rId9"/>
    <p:sldId id="261" r:id="rId10"/>
    <p:sldId id="275" r:id="rId11"/>
    <p:sldId id="264" r:id="rId12"/>
    <p:sldId id="265" r:id="rId13"/>
    <p:sldId id="273" r:id="rId14"/>
    <p:sldId id="266" r:id="rId15"/>
    <p:sldId id="267" r:id="rId16"/>
    <p:sldId id="276" r:id="rId17"/>
    <p:sldId id="277" r:id="rId18"/>
    <p:sldId id="268" r:id="rId19"/>
    <p:sldId id="269" r:id="rId20"/>
    <p:sldId id="270" r:id="rId21"/>
    <p:sldId id="271" r:id="rId22"/>
    <p:sldId id="272" r:id="rId23"/>
    <p:sldId id="26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Calling all disciples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Luke 5:33-6:13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549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6:1-5 grain controversy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841679"/>
            <a:ext cx="10353762" cy="4881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Big Idea: New wineskin disciples walking with the Lord of the Sabbath are free from strict obedience to the law to fulfill the law of love.</a:t>
            </a:r>
          </a:p>
        </p:txBody>
      </p:sp>
    </p:spTree>
    <p:extLst>
      <p:ext uri="{BB962C8B-B14F-4D97-AF65-F5344CB8AC3E}">
        <p14:creationId xmlns:p14="http://schemas.microsoft.com/office/powerpoint/2010/main" val="282742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6:1-5 grain controversy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841679"/>
            <a:ext cx="10353762" cy="488109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Strict obedience to any moral code, whether it is divine or human, is impossible.</a:t>
            </a:r>
          </a:p>
          <a:p>
            <a:r>
              <a:rPr lang="en-US" sz="3600" b="1" dirty="0" smtClean="0"/>
              <a:t>This freedom in Christ protects the most vulnerable from shame. You are loved.</a:t>
            </a:r>
          </a:p>
          <a:p>
            <a:r>
              <a:rPr lang="en-US" sz="3600" b="1" dirty="0" smtClean="0"/>
              <a:t>This freedom also frees us from guilt and resulting cycles of antagonism.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1413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6:6-11 Healing controversy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IRONY: Jesus is doing less work healing than they are scheming to trap him.</a:t>
            </a:r>
          </a:p>
          <a:p>
            <a:r>
              <a:rPr lang="en-US" sz="3600" b="1" dirty="0" smtClean="0"/>
              <a:t>Self-righteousness is ultimately hateful of others for failing to measure up or for making one feel badly about oneself.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6755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6:6-11 Healing controversy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Big Idea: New wineskin disciples walk in openness, doing good whenever possible in the sight of everyone.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4599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6:12-16 Calling the twelve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Jesus’ response to the conspiracy against him is to form a counter-conspiracy from a diverse group.</a:t>
            </a:r>
          </a:p>
          <a:p>
            <a:r>
              <a:rPr lang="en-US" sz="3600" b="1" dirty="0" smtClean="0"/>
              <a:t>Jesus begins with deep and committed prayer.</a:t>
            </a:r>
          </a:p>
          <a:p>
            <a:r>
              <a:rPr lang="en-US" sz="3600" b="1" dirty="0" smtClean="0"/>
              <a:t>This fits Luke’s repeated emphasis on prayer.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2328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Prayer in </a:t>
            </a:r>
            <a:r>
              <a:rPr lang="en-US" sz="4000" dirty="0" err="1" smtClean="0"/>
              <a:t>luke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00011"/>
            <a:ext cx="10353762" cy="4906851"/>
          </a:xfrm>
        </p:spPr>
        <p:txBody>
          <a:bodyPr>
            <a:normAutofit/>
          </a:bodyPr>
          <a:lstStyle/>
          <a:p>
            <a:r>
              <a:rPr lang="en-US" sz="3600" b="1" dirty="0"/>
              <a:t>1:13 heavenly host praising God at Jesus’ birth</a:t>
            </a:r>
          </a:p>
          <a:p>
            <a:r>
              <a:rPr lang="en-US" sz="3600" b="1" dirty="0"/>
              <a:t>2:37 Anna the </a:t>
            </a:r>
            <a:r>
              <a:rPr lang="en-US" sz="3600" b="1" dirty="0" smtClean="0"/>
              <a:t>prophetess life of prayer</a:t>
            </a:r>
            <a:endParaRPr lang="en-US" sz="3600" b="1" dirty="0"/>
          </a:p>
          <a:p>
            <a:r>
              <a:rPr lang="en-US" sz="3600" b="1" dirty="0"/>
              <a:t>3:21 after baptism</a:t>
            </a:r>
          </a:p>
          <a:p>
            <a:r>
              <a:rPr lang="en-US" sz="3600" b="1" dirty="0"/>
              <a:t>5:16 Jesus withdraws from crowds </a:t>
            </a:r>
            <a:r>
              <a:rPr lang="en-US" sz="3600" b="1" dirty="0" smtClean="0"/>
              <a:t>after healing</a:t>
            </a:r>
            <a:endParaRPr lang="en-US" sz="3600" b="1" dirty="0"/>
          </a:p>
          <a:p>
            <a:r>
              <a:rPr lang="en-US" sz="3600" b="1" dirty="0"/>
              <a:t>6:12 </a:t>
            </a:r>
            <a:r>
              <a:rPr lang="en-US" sz="3600" b="1" i="1" dirty="0"/>
              <a:t>calling the twelve</a:t>
            </a:r>
          </a:p>
          <a:p>
            <a:r>
              <a:rPr lang="en-US" sz="3600" b="1" dirty="0"/>
              <a:t>6:28 blessing and prayer for enemies</a:t>
            </a:r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5363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Prayer in </a:t>
            </a:r>
            <a:r>
              <a:rPr lang="en-US" sz="4000" dirty="0" err="1" smtClean="0"/>
              <a:t>luke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00011"/>
            <a:ext cx="10353762" cy="4906851"/>
          </a:xfrm>
        </p:spPr>
        <p:txBody>
          <a:bodyPr>
            <a:normAutofit/>
          </a:bodyPr>
          <a:lstStyle/>
          <a:p>
            <a:r>
              <a:rPr lang="en-US" sz="3600" b="1" dirty="0"/>
              <a:t>9:18 </a:t>
            </a:r>
            <a:r>
              <a:rPr lang="en-US" sz="3600" b="1" dirty="0" smtClean="0"/>
              <a:t>Away </a:t>
            </a:r>
            <a:r>
              <a:rPr lang="en-US" sz="3600" b="1" dirty="0"/>
              <a:t>alone to pray, Peter’s </a:t>
            </a:r>
            <a:r>
              <a:rPr lang="en-US" sz="3600" b="1" dirty="0" smtClean="0"/>
              <a:t>great confession</a:t>
            </a:r>
            <a:endParaRPr lang="en-US" sz="3600" b="1" dirty="0"/>
          </a:p>
          <a:p>
            <a:r>
              <a:rPr lang="en-US" sz="3600" b="1" dirty="0"/>
              <a:t>9:28 </a:t>
            </a:r>
            <a:r>
              <a:rPr lang="en-US" sz="3600" b="1" dirty="0" smtClean="0"/>
              <a:t>Away on mountain </a:t>
            </a:r>
            <a:r>
              <a:rPr lang="en-US" sz="3600" b="1" dirty="0"/>
              <a:t>to pray, transfiguration</a:t>
            </a:r>
          </a:p>
          <a:p>
            <a:r>
              <a:rPr lang="en-US" sz="3600" b="1" dirty="0"/>
              <a:t>11:1-2 </a:t>
            </a:r>
            <a:r>
              <a:rPr lang="en-US" sz="3600" b="1" dirty="0" smtClean="0"/>
              <a:t>Disciples, </a:t>
            </a:r>
            <a:r>
              <a:rPr lang="en-US" sz="3600" b="1" dirty="0"/>
              <a:t>“Lord teach us to pray.”</a:t>
            </a:r>
          </a:p>
          <a:p>
            <a:r>
              <a:rPr lang="en-US" sz="3600" b="1" dirty="0"/>
              <a:t>18:1 Parable teaching persistence in prayer</a:t>
            </a:r>
          </a:p>
          <a:p>
            <a:r>
              <a:rPr lang="en-US" sz="3600" b="1" dirty="0"/>
              <a:t>22:41 - Mount of </a:t>
            </a:r>
            <a:r>
              <a:rPr lang="en-US" sz="3600" b="1" dirty="0" smtClean="0"/>
              <a:t>Olives, night of betrayal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2185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6:12-16 Calling the twelve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Big Idea: New wineskin disciples walk in disciple-making prayer.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8877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Luke 5:33-6:16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Big Idea: New wineskin disciples are called to walk in joy, love, and prayer.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7632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Luke 5:33-6:16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Big Idea: New wineskin disciples are called to walk in joy, love, and prayer.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7332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6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6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1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Calling Series, Week 1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Luke 5:1-11 </a:t>
            </a:r>
            <a:r>
              <a:rPr lang="en-US" sz="3600" b="1" dirty="0">
                <a:effectLst/>
              </a:rPr>
              <a:t>Christ calls and empowers those who are humble and </a:t>
            </a:r>
            <a:r>
              <a:rPr lang="en-US" sz="3600" b="1" dirty="0" smtClean="0">
                <a:effectLst/>
              </a:rPr>
              <a:t>teachable. The </a:t>
            </a:r>
            <a:r>
              <a:rPr lang="en-US" sz="3600" b="1" dirty="0">
                <a:effectLst/>
              </a:rPr>
              <a:t>tests </a:t>
            </a:r>
            <a:r>
              <a:rPr lang="en-US" sz="3600" b="1" dirty="0" smtClean="0">
                <a:effectLst/>
              </a:rPr>
              <a:t>Christ provides </a:t>
            </a:r>
            <a:r>
              <a:rPr lang="en-US" sz="3600" b="1" dirty="0">
                <a:effectLst/>
              </a:rPr>
              <a:t>equip us for expanded </a:t>
            </a:r>
            <a:r>
              <a:rPr lang="en-US" sz="3600" b="1" dirty="0" smtClean="0">
                <a:effectLst/>
              </a:rPr>
              <a:t>ministry.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8013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Calling series, Last week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effectLst/>
              </a:rPr>
              <a:t>LUKE 5:12-32 Jesus calls us come to him boldly for deep cleansing despite hopeless circumstances and potential controversy, trusting that the work he does IN us will be a catalyst for the work he does THRU us.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688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Calling series, Last week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935921"/>
            <a:ext cx="10353762" cy="4748213"/>
          </a:xfrm>
        </p:spPr>
        <p:txBody>
          <a:bodyPr>
            <a:normAutofit/>
          </a:bodyPr>
          <a:lstStyle/>
          <a:p>
            <a:pPr fontAlgn="base">
              <a:spcBef>
                <a:spcPts val="0"/>
              </a:spcBef>
            </a:pPr>
            <a:r>
              <a:rPr lang="en-US" sz="3600" b="1" dirty="0">
                <a:effectLst/>
              </a:rPr>
              <a:t>Each story (leper, paralytic, Levi) featured:</a:t>
            </a:r>
          </a:p>
          <a:p>
            <a:pPr lvl="1" fontAlgn="base">
              <a:spcBef>
                <a:spcPts val="0"/>
              </a:spcBef>
            </a:pPr>
            <a:r>
              <a:rPr lang="en-US" sz="3600" b="1" dirty="0">
                <a:effectLst/>
              </a:rPr>
              <a:t>Bold faith</a:t>
            </a:r>
          </a:p>
          <a:p>
            <a:pPr lvl="1" fontAlgn="base">
              <a:spcBef>
                <a:spcPts val="0"/>
              </a:spcBef>
            </a:pPr>
            <a:r>
              <a:rPr lang="en-US" sz="3600" b="1" dirty="0">
                <a:effectLst/>
              </a:rPr>
              <a:t>deep cleansing</a:t>
            </a:r>
          </a:p>
          <a:p>
            <a:pPr lvl="1" fontAlgn="base">
              <a:spcBef>
                <a:spcPts val="0"/>
              </a:spcBef>
            </a:pPr>
            <a:r>
              <a:rPr lang="en-US" sz="3600" b="1" dirty="0">
                <a:effectLst/>
              </a:rPr>
              <a:t>some form of hopeless circumstances</a:t>
            </a:r>
          </a:p>
          <a:p>
            <a:pPr lvl="1" fontAlgn="base">
              <a:spcBef>
                <a:spcPts val="0"/>
              </a:spcBef>
            </a:pPr>
            <a:r>
              <a:rPr lang="en-US" sz="3600" b="1" dirty="0">
                <a:effectLst/>
              </a:rPr>
              <a:t>some form of controversy</a:t>
            </a:r>
          </a:p>
          <a:p>
            <a:pPr lvl="1" fontAlgn="base">
              <a:spcBef>
                <a:spcPts val="0"/>
              </a:spcBef>
            </a:pPr>
            <a:r>
              <a:rPr lang="en-US" sz="3600" b="1" dirty="0">
                <a:effectLst/>
              </a:rPr>
              <a:t>the advance of the kingdom of God.</a:t>
            </a:r>
          </a:p>
          <a:p>
            <a:pPr fontAlgn="base">
              <a:spcBef>
                <a:spcPts val="0"/>
              </a:spcBef>
            </a:pPr>
            <a:r>
              <a:rPr lang="en-US" sz="3600" b="1" dirty="0">
                <a:effectLst/>
              </a:rPr>
              <a:t>Lesson: Hear Jesus calling and go to him</a:t>
            </a:r>
            <a:r>
              <a:rPr lang="en-US" sz="3600" b="1" dirty="0" smtClean="0">
                <a:effectLst/>
              </a:rPr>
              <a:t>!</a:t>
            </a:r>
            <a:endParaRPr lang="en-US" sz="36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9142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5:33-39 fasting?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Jesus has shown himself to be different.</a:t>
            </a:r>
          </a:p>
          <a:p>
            <a:r>
              <a:rPr lang="en-US" sz="3600" b="1" dirty="0" smtClean="0"/>
              <a:t>Aramaic term for fasting literally, “to be sad.”</a:t>
            </a:r>
          </a:p>
          <a:p>
            <a:r>
              <a:rPr lang="en-US" sz="3600" b="1" dirty="0" smtClean="0"/>
              <a:t>Bridegroom analogy taps into Old Testament imagery of God and Israel – BOLD CLAIM.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6047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5:33-39 fasting?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Bridegroom metaphor – we celebrate the presence of God with us in Christ. </a:t>
            </a:r>
          </a:p>
          <a:p>
            <a:r>
              <a:rPr lang="en-US" sz="3600" b="1" dirty="0" smtClean="0"/>
              <a:t>Big Idea: New wineskin disciples celebrate the presence of Christ.</a:t>
            </a:r>
          </a:p>
        </p:txBody>
      </p:sp>
    </p:spTree>
    <p:extLst>
      <p:ext uri="{BB962C8B-B14F-4D97-AF65-F5344CB8AC3E}">
        <p14:creationId xmlns:p14="http://schemas.microsoft.com/office/powerpoint/2010/main" val="329677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5:33-39 fasting?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When Jesus is present, it is time to party.</a:t>
            </a:r>
          </a:p>
          <a:p>
            <a:r>
              <a:rPr lang="en-US" sz="3600" b="1" dirty="0" smtClean="0"/>
              <a:t>When Jesus is absent, it is time to fast and mourn.</a:t>
            </a:r>
          </a:p>
        </p:txBody>
      </p:sp>
    </p:spTree>
    <p:extLst>
      <p:ext uri="{BB962C8B-B14F-4D97-AF65-F5344CB8AC3E}">
        <p14:creationId xmlns:p14="http://schemas.microsoft.com/office/powerpoint/2010/main" val="289084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6:1-5 grain controversy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841679"/>
            <a:ext cx="10353762" cy="488109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Disciples have broken 2 “laws” from the oral tradition – harvest on Sabbath and prepping grain.</a:t>
            </a:r>
          </a:p>
          <a:p>
            <a:r>
              <a:rPr lang="en-US" sz="3600" b="1" dirty="0" smtClean="0"/>
              <a:t>David story from 1 Samuel 21 &amp; 22 – there is a higher moral law, an obligation to care for the needs of people.</a:t>
            </a:r>
          </a:p>
          <a:p>
            <a:r>
              <a:rPr lang="en-US" sz="3600" b="1" dirty="0" smtClean="0"/>
              <a:t>Most importantly, Jesus is Lord of the Sabbath.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7077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1485</TotalTime>
  <Words>593</Words>
  <Application>Microsoft Office PowerPoint</Application>
  <PresentationFormat>Widescreen</PresentationFormat>
  <Paragraphs>62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Candara</vt:lpstr>
      <vt:lpstr>Damask</vt:lpstr>
      <vt:lpstr>Calling all disciples</vt:lpstr>
      <vt:lpstr>Luke 5:33-6:16</vt:lpstr>
      <vt:lpstr>Calling Series, Week 1</vt:lpstr>
      <vt:lpstr>Calling series, Last week</vt:lpstr>
      <vt:lpstr>Calling series, Last week</vt:lpstr>
      <vt:lpstr>5:33-39 fasting?</vt:lpstr>
      <vt:lpstr>5:33-39 fasting?</vt:lpstr>
      <vt:lpstr>5:33-39 fasting?</vt:lpstr>
      <vt:lpstr>6:1-5 grain controversy</vt:lpstr>
      <vt:lpstr>6:1-5 grain controversy</vt:lpstr>
      <vt:lpstr>6:1-5 grain controversy</vt:lpstr>
      <vt:lpstr>6:6-11 Healing controversy</vt:lpstr>
      <vt:lpstr>6:6-11 Healing controversy</vt:lpstr>
      <vt:lpstr>6:12-16 Calling the twelve</vt:lpstr>
      <vt:lpstr>Prayer in luke</vt:lpstr>
      <vt:lpstr>Prayer in luke</vt:lpstr>
      <vt:lpstr>6:12-16 Calling the twelve</vt:lpstr>
      <vt:lpstr>Luke 5:33-6:16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Bemidji House of Prayer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life for you</dc:title>
  <dc:creator>Pastor Mike</dc:creator>
  <cp:lastModifiedBy>Pastor Mike</cp:lastModifiedBy>
  <cp:revision>14</cp:revision>
  <dcterms:created xsi:type="dcterms:W3CDTF">2019-05-25T17:39:51Z</dcterms:created>
  <dcterms:modified xsi:type="dcterms:W3CDTF">2019-05-26T18:25:49Z</dcterms:modified>
</cp:coreProperties>
</file>