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5" r:id="rId3"/>
    <p:sldId id="298" r:id="rId4"/>
    <p:sldId id="299" r:id="rId5"/>
    <p:sldId id="300" r:id="rId6"/>
    <p:sldId id="301" r:id="rId7"/>
    <p:sldId id="302" r:id="rId8"/>
    <p:sldId id="303" r:id="rId9"/>
    <p:sldId id="304" r:id="rId10"/>
    <p:sldId id="305" r:id="rId11"/>
    <p:sldId id="306" r:id="rId12"/>
    <p:sldId id="307" r:id="rId13"/>
    <p:sldId id="296" r:id="rId14"/>
    <p:sldId id="294" r:id="rId15"/>
    <p:sldId id="297" r:id="rId16"/>
    <p:sldId id="309" r:id="rId17"/>
    <p:sldId id="310" r:id="rId18"/>
    <p:sldId id="311" r:id="rId19"/>
    <p:sldId id="308" r:id="rId20"/>
    <p:sldId id="317" r:id="rId21"/>
    <p:sldId id="257" r:id="rId22"/>
    <p:sldId id="258" r:id="rId23"/>
    <p:sldId id="280" r:id="rId24"/>
    <p:sldId id="278" r:id="rId25"/>
    <p:sldId id="313" r:id="rId26"/>
    <p:sldId id="312" r:id="rId27"/>
    <p:sldId id="259" r:id="rId28"/>
    <p:sldId id="260" r:id="rId29"/>
    <p:sldId id="274" r:id="rId30"/>
    <p:sldId id="281" r:id="rId31"/>
    <p:sldId id="266" r:id="rId32"/>
    <p:sldId id="277" r:id="rId33"/>
    <p:sldId id="269" r:id="rId34"/>
    <p:sldId id="320" r:id="rId35"/>
    <p:sldId id="318" r:id="rId36"/>
    <p:sldId id="319" r:id="rId37"/>
    <p:sldId id="321" r:id="rId38"/>
    <p:sldId id="322" r:id="rId39"/>
    <p:sldId id="323" r:id="rId40"/>
    <p:sldId id="316" r:id="rId41"/>
    <p:sldId id="334" r:id="rId42"/>
    <p:sldId id="329" r:id="rId43"/>
    <p:sldId id="330" r:id="rId44"/>
    <p:sldId id="331" r:id="rId45"/>
    <p:sldId id="332" r:id="rId46"/>
    <p:sldId id="270" r:id="rId47"/>
    <p:sldId id="314" r:id="rId48"/>
    <p:sldId id="271" r:id="rId49"/>
    <p:sldId id="315" r:id="rId50"/>
    <p:sldId id="290" r:id="rId51"/>
    <p:sldId id="291" r:id="rId52"/>
    <p:sldId id="292" r:id="rId5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6/9/2019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6/9/2019</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New Dogs, old tricks</a:t>
            </a:r>
            <a:endParaRPr lang="en-US" dirty="0"/>
          </a:p>
        </p:txBody>
      </p:sp>
      <p:sp>
        <p:nvSpPr>
          <p:cNvPr id="3" name="Subtitle 2"/>
          <p:cNvSpPr>
            <a:spLocks noGrp="1"/>
          </p:cNvSpPr>
          <p:nvPr>
            <p:ph type="subTitle" idx="1"/>
          </p:nvPr>
        </p:nvSpPr>
        <p:spPr/>
        <p:txBody>
          <a:bodyPr>
            <a:normAutofit/>
          </a:bodyPr>
          <a:lstStyle/>
          <a:p>
            <a:r>
              <a:rPr lang="en-US" sz="3600" smtClean="0"/>
              <a:t>Luke 5:33-6:16</a:t>
            </a:r>
            <a:endParaRPr lang="en-US" sz="3600" dirty="0"/>
          </a:p>
        </p:txBody>
      </p:sp>
    </p:spTree>
    <p:extLst>
      <p:ext uri="{BB962C8B-B14F-4D97-AF65-F5344CB8AC3E}">
        <p14:creationId xmlns:p14="http://schemas.microsoft.com/office/powerpoint/2010/main" val="29954990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Hebrews 5:11</a:t>
            </a:r>
            <a:endParaRPr lang="en-US" sz="4400" dirty="0"/>
          </a:p>
        </p:txBody>
      </p:sp>
      <p:sp>
        <p:nvSpPr>
          <p:cNvPr id="3" name="Content Placeholder 2"/>
          <p:cNvSpPr>
            <a:spLocks noGrp="1"/>
          </p:cNvSpPr>
          <p:nvPr>
            <p:ph idx="1"/>
          </p:nvPr>
        </p:nvSpPr>
        <p:spPr/>
        <p:txBody>
          <a:bodyPr>
            <a:normAutofit/>
          </a:bodyPr>
          <a:lstStyle/>
          <a:p>
            <a:pPr marL="0" indent="0">
              <a:buNone/>
            </a:pPr>
            <a:r>
              <a:rPr lang="en-US" sz="4000" b="1" i="1" dirty="0" smtClean="0"/>
              <a:t>About this we have much to say, and it is hard to explain, since you have become dull of hearing. </a:t>
            </a:r>
            <a:endParaRPr lang="en-US" sz="4000" b="1" i="1" dirty="0"/>
          </a:p>
        </p:txBody>
      </p:sp>
    </p:spTree>
    <p:extLst>
      <p:ext uri="{BB962C8B-B14F-4D97-AF65-F5344CB8AC3E}">
        <p14:creationId xmlns:p14="http://schemas.microsoft.com/office/powerpoint/2010/main" val="21958081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Hebrews 5:12</a:t>
            </a:r>
            <a:endParaRPr lang="en-US" sz="4400" dirty="0"/>
          </a:p>
        </p:txBody>
      </p:sp>
      <p:sp>
        <p:nvSpPr>
          <p:cNvPr id="3" name="Content Placeholder 2"/>
          <p:cNvSpPr>
            <a:spLocks noGrp="1"/>
          </p:cNvSpPr>
          <p:nvPr>
            <p:ph idx="1"/>
          </p:nvPr>
        </p:nvSpPr>
        <p:spPr/>
        <p:txBody>
          <a:bodyPr>
            <a:normAutofit/>
          </a:bodyPr>
          <a:lstStyle/>
          <a:p>
            <a:pPr marL="0" indent="0">
              <a:buNone/>
            </a:pPr>
            <a:r>
              <a:rPr lang="en-US" sz="4000" b="1" i="1" dirty="0" smtClean="0"/>
              <a:t>For though by this time you ought to be teachers, you need someone to teach you again the basic principles of the oracles of God. You need milk, not solid food.</a:t>
            </a:r>
            <a:endParaRPr lang="en-US" sz="4000" b="1" i="1" dirty="0"/>
          </a:p>
        </p:txBody>
      </p:sp>
    </p:spTree>
    <p:extLst>
      <p:ext uri="{BB962C8B-B14F-4D97-AF65-F5344CB8AC3E}">
        <p14:creationId xmlns:p14="http://schemas.microsoft.com/office/powerpoint/2010/main" val="36884732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Summary Thoughts</a:t>
            </a:r>
            <a:endParaRPr lang="en-US" sz="4400" dirty="0"/>
          </a:p>
        </p:txBody>
      </p:sp>
      <p:sp>
        <p:nvSpPr>
          <p:cNvPr id="3" name="Content Placeholder 2"/>
          <p:cNvSpPr>
            <a:spLocks noGrp="1"/>
          </p:cNvSpPr>
          <p:nvPr>
            <p:ph idx="1"/>
          </p:nvPr>
        </p:nvSpPr>
        <p:spPr/>
        <p:txBody>
          <a:bodyPr>
            <a:normAutofit/>
          </a:bodyPr>
          <a:lstStyle/>
          <a:p>
            <a:r>
              <a:rPr lang="en-US" sz="4000" b="1" dirty="0" smtClean="0"/>
              <a:t>Recharging is fine.</a:t>
            </a:r>
          </a:p>
          <a:p>
            <a:r>
              <a:rPr lang="en-US" sz="4000" b="1" dirty="0" smtClean="0"/>
              <a:t>Self-feeding is better.</a:t>
            </a:r>
          </a:p>
          <a:p>
            <a:r>
              <a:rPr lang="en-US" sz="4000" b="1" dirty="0" smtClean="0"/>
              <a:t>Nourishing others is best.</a:t>
            </a:r>
            <a:endParaRPr lang="en-US" sz="4000" b="1" dirty="0"/>
          </a:p>
        </p:txBody>
      </p:sp>
    </p:spTree>
    <p:extLst>
      <p:ext uri="{BB962C8B-B14F-4D97-AF65-F5344CB8AC3E}">
        <p14:creationId xmlns:p14="http://schemas.microsoft.com/office/powerpoint/2010/main" val="455507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Philosophical shift:</a:t>
            </a:r>
            <a:endParaRPr lang="en-US" sz="4400" dirty="0"/>
          </a:p>
        </p:txBody>
      </p:sp>
      <p:sp>
        <p:nvSpPr>
          <p:cNvPr id="3" name="Content Placeholder 2"/>
          <p:cNvSpPr>
            <a:spLocks noGrp="1"/>
          </p:cNvSpPr>
          <p:nvPr>
            <p:ph idx="1"/>
          </p:nvPr>
        </p:nvSpPr>
        <p:spPr/>
        <p:txBody>
          <a:bodyPr>
            <a:normAutofit/>
          </a:bodyPr>
          <a:lstStyle/>
          <a:p>
            <a:pPr marL="0" indent="0">
              <a:buNone/>
            </a:pPr>
            <a:r>
              <a:rPr lang="en-US" sz="4000" b="1" dirty="0"/>
              <a:t>We’ve always tried to teach about God’s grace in a way that is edifying to both seekers and believers.</a:t>
            </a:r>
          </a:p>
          <a:p>
            <a:endParaRPr lang="en-US" sz="4000" b="1" dirty="0"/>
          </a:p>
        </p:txBody>
      </p:sp>
    </p:spTree>
    <p:extLst>
      <p:ext uri="{BB962C8B-B14F-4D97-AF65-F5344CB8AC3E}">
        <p14:creationId xmlns:p14="http://schemas.microsoft.com/office/powerpoint/2010/main" val="41219791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Philosophical shift (2):</a:t>
            </a:r>
            <a:endParaRPr lang="en-US" sz="4400" dirty="0"/>
          </a:p>
        </p:txBody>
      </p:sp>
      <p:sp>
        <p:nvSpPr>
          <p:cNvPr id="3" name="Content Placeholder 2"/>
          <p:cNvSpPr>
            <a:spLocks noGrp="1"/>
          </p:cNvSpPr>
          <p:nvPr>
            <p:ph idx="1"/>
          </p:nvPr>
        </p:nvSpPr>
        <p:spPr>
          <a:xfrm>
            <a:off x="913795" y="1935921"/>
            <a:ext cx="10353762" cy="3855279"/>
          </a:xfrm>
        </p:spPr>
        <p:txBody>
          <a:bodyPr>
            <a:normAutofit/>
          </a:bodyPr>
          <a:lstStyle/>
          <a:p>
            <a:pPr marL="0" indent="0">
              <a:buNone/>
            </a:pPr>
            <a:r>
              <a:rPr lang="en-US" sz="4000" b="1" dirty="0"/>
              <a:t>This works because the gospel is God’s good news for everyone, saving seekers and believers from the empty toils of legalism and the empty pleasures of lawlessness.</a:t>
            </a:r>
          </a:p>
          <a:p>
            <a:endParaRPr lang="en-US" sz="4000" b="1" dirty="0"/>
          </a:p>
        </p:txBody>
      </p:sp>
    </p:spTree>
    <p:extLst>
      <p:ext uri="{BB962C8B-B14F-4D97-AF65-F5344CB8AC3E}">
        <p14:creationId xmlns:p14="http://schemas.microsoft.com/office/powerpoint/2010/main" val="17672915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Philosophical shift (3):</a:t>
            </a:r>
            <a:endParaRPr lang="en-US" sz="4400" dirty="0"/>
          </a:p>
        </p:txBody>
      </p:sp>
      <p:sp>
        <p:nvSpPr>
          <p:cNvPr id="3" name="Content Placeholder 2"/>
          <p:cNvSpPr>
            <a:spLocks noGrp="1"/>
          </p:cNvSpPr>
          <p:nvPr>
            <p:ph idx="1"/>
          </p:nvPr>
        </p:nvSpPr>
        <p:spPr/>
        <p:txBody>
          <a:bodyPr>
            <a:normAutofit/>
          </a:bodyPr>
          <a:lstStyle/>
          <a:p>
            <a:pPr marL="0" indent="0">
              <a:buNone/>
            </a:pPr>
            <a:r>
              <a:rPr lang="en-US" sz="4000" b="1" dirty="0" smtClean="0"/>
              <a:t>Having been delivered, we are free to explore meaningful service and eternal pleasure. </a:t>
            </a:r>
            <a:endParaRPr lang="en-US" sz="4000" b="1" dirty="0"/>
          </a:p>
        </p:txBody>
      </p:sp>
    </p:spTree>
    <p:extLst>
      <p:ext uri="{BB962C8B-B14F-4D97-AF65-F5344CB8AC3E}">
        <p14:creationId xmlns:p14="http://schemas.microsoft.com/office/powerpoint/2010/main" val="34422403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6" y="0"/>
            <a:ext cx="10353761" cy="1326321"/>
          </a:xfrm>
        </p:spPr>
        <p:txBody>
          <a:bodyPr>
            <a:normAutofit/>
          </a:bodyPr>
          <a:lstStyle/>
          <a:p>
            <a:r>
              <a:rPr lang="en-US" sz="4400" dirty="0" smtClean="0"/>
              <a:t>Philosophical shift (4):</a:t>
            </a:r>
            <a:endParaRPr lang="en-US" sz="4400" dirty="0"/>
          </a:p>
        </p:txBody>
      </p:sp>
      <p:sp>
        <p:nvSpPr>
          <p:cNvPr id="3" name="Content Placeholder 2"/>
          <p:cNvSpPr>
            <a:spLocks noGrp="1"/>
          </p:cNvSpPr>
          <p:nvPr>
            <p:ph idx="1"/>
          </p:nvPr>
        </p:nvSpPr>
        <p:spPr>
          <a:xfrm>
            <a:off x="913795" y="1326321"/>
            <a:ext cx="10353762" cy="5531679"/>
          </a:xfrm>
        </p:spPr>
        <p:txBody>
          <a:bodyPr>
            <a:normAutofit/>
          </a:bodyPr>
          <a:lstStyle/>
          <a:p>
            <a:pPr marL="0" indent="0">
              <a:buNone/>
            </a:pPr>
            <a:r>
              <a:rPr lang="en-US" sz="4000" b="1" dirty="0" smtClean="0"/>
              <a:t>The </a:t>
            </a:r>
            <a:r>
              <a:rPr lang="en-US" sz="4000" b="1" i="1" dirty="0" smtClean="0"/>
              <a:t>story </a:t>
            </a:r>
            <a:r>
              <a:rPr lang="en-US" sz="4000" b="1" dirty="0" smtClean="0"/>
              <a:t>of </a:t>
            </a:r>
            <a:r>
              <a:rPr lang="en-US" sz="4000" b="1" i="1" dirty="0" smtClean="0"/>
              <a:t>scripture</a:t>
            </a:r>
            <a:r>
              <a:rPr lang="en-US" sz="4000" b="1" dirty="0" smtClean="0"/>
              <a:t> reveals God’s </a:t>
            </a:r>
            <a:r>
              <a:rPr lang="en-US" sz="4000" b="1" i="1" dirty="0" smtClean="0"/>
              <a:t>salvation</a:t>
            </a:r>
            <a:r>
              <a:rPr lang="en-US" sz="4000" b="1" dirty="0" smtClean="0"/>
              <a:t>. The saved are filled with God’s </a:t>
            </a:r>
            <a:r>
              <a:rPr lang="en-US" sz="4000" b="1" i="1" dirty="0" smtClean="0"/>
              <a:t>Spirit</a:t>
            </a:r>
            <a:r>
              <a:rPr lang="en-US" sz="4000" b="1" dirty="0"/>
              <a:t> </a:t>
            </a:r>
            <a:r>
              <a:rPr lang="en-US" sz="4000" b="1" dirty="0" smtClean="0"/>
              <a:t>so our lives become a </a:t>
            </a:r>
            <a:r>
              <a:rPr lang="en-US" sz="4000" b="1" i="1" dirty="0" smtClean="0"/>
              <a:t>song</a:t>
            </a:r>
            <a:r>
              <a:rPr lang="en-US" sz="4000" b="1" dirty="0" smtClean="0"/>
              <a:t> of praise to God and we are </a:t>
            </a:r>
            <a:r>
              <a:rPr lang="en-US" sz="4000" b="1" i="1" dirty="0" smtClean="0"/>
              <a:t>sent </a:t>
            </a:r>
            <a:r>
              <a:rPr lang="en-US" sz="4000" b="1" dirty="0" smtClean="0"/>
              <a:t>to spread a passion for his glory. This requires </a:t>
            </a:r>
            <a:r>
              <a:rPr lang="en-US" sz="4000" b="1" i="1" dirty="0" smtClean="0"/>
              <a:t>stewardship </a:t>
            </a:r>
            <a:r>
              <a:rPr lang="en-US" sz="4000" b="1" dirty="0" smtClean="0"/>
              <a:t>and </a:t>
            </a:r>
            <a:r>
              <a:rPr lang="en-US" sz="4000" b="1" i="1" dirty="0" smtClean="0"/>
              <a:t>sacrifice.</a:t>
            </a:r>
            <a:endParaRPr lang="en-US" sz="4000" b="1" dirty="0"/>
          </a:p>
        </p:txBody>
      </p:sp>
    </p:spTree>
    <p:extLst>
      <p:ext uri="{BB962C8B-B14F-4D97-AF65-F5344CB8AC3E}">
        <p14:creationId xmlns:p14="http://schemas.microsoft.com/office/powerpoint/2010/main" val="26057515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Philosophical shift (5):</a:t>
            </a:r>
            <a:endParaRPr lang="en-US" sz="4400" dirty="0"/>
          </a:p>
        </p:txBody>
      </p:sp>
      <p:sp>
        <p:nvSpPr>
          <p:cNvPr id="3" name="Content Placeholder 2"/>
          <p:cNvSpPr>
            <a:spLocks noGrp="1"/>
          </p:cNvSpPr>
          <p:nvPr>
            <p:ph idx="1"/>
          </p:nvPr>
        </p:nvSpPr>
        <p:spPr/>
        <p:txBody>
          <a:bodyPr>
            <a:normAutofit/>
          </a:bodyPr>
          <a:lstStyle/>
          <a:p>
            <a:r>
              <a:rPr lang="en-US" sz="4000" b="1" dirty="0" smtClean="0"/>
              <a:t>The sent must be trained. </a:t>
            </a:r>
          </a:p>
          <a:p>
            <a:r>
              <a:rPr lang="en-US" sz="4000" b="1" dirty="0" smtClean="0"/>
              <a:t>This training is for missionaries following God into the world.</a:t>
            </a:r>
          </a:p>
        </p:txBody>
      </p:sp>
    </p:spTree>
    <p:extLst>
      <p:ext uri="{BB962C8B-B14F-4D97-AF65-F5344CB8AC3E}">
        <p14:creationId xmlns:p14="http://schemas.microsoft.com/office/powerpoint/2010/main" val="32681712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Philosophical shift (6):</a:t>
            </a:r>
            <a:endParaRPr lang="en-US" sz="4400" dirty="0"/>
          </a:p>
        </p:txBody>
      </p:sp>
      <p:sp>
        <p:nvSpPr>
          <p:cNvPr id="3" name="Content Placeholder 2"/>
          <p:cNvSpPr>
            <a:spLocks noGrp="1"/>
          </p:cNvSpPr>
          <p:nvPr>
            <p:ph idx="1"/>
          </p:nvPr>
        </p:nvSpPr>
        <p:spPr/>
        <p:txBody>
          <a:bodyPr>
            <a:normAutofit/>
          </a:bodyPr>
          <a:lstStyle/>
          <a:p>
            <a:r>
              <a:rPr lang="en-US" sz="4000" b="1" dirty="0" smtClean="0"/>
              <a:t>This training is called discipleship. </a:t>
            </a:r>
          </a:p>
          <a:p>
            <a:r>
              <a:rPr lang="en-US" sz="4000" b="1" dirty="0" smtClean="0"/>
              <a:t>Discipleship is the process of helping others fulfill God’s will for their lives.</a:t>
            </a:r>
            <a:endParaRPr lang="en-US" sz="4000" b="1" dirty="0"/>
          </a:p>
        </p:txBody>
      </p:sp>
    </p:spTree>
    <p:extLst>
      <p:ext uri="{BB962C8B-B14F-4D97-AF65-F5344CB8AC3E}">
        <p14:creationId xmlns:p14="http://schemas.microsoft.com/office/powerpoint/2010/main" val="37841069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1 Thessalonians 2:7-8</a:t>
            </a:r>
            <a:endParaRPr lang="en-US" sz="4400" dirty="0"/>
          </a:p>
        </p:txBody>
      </p:sp>
      <p:sp>
        <p:nvSpPr>
          <p:cNvPr id="3" name="Content Placeholder 2"/>
          <p:cNvSpPr>
            <a:spLocks noGrp="1"/>
          </p:cNvSpPr>
          <p:nvPr>
            <p:ph idx="1"/>
          </p:nvPr>
        </p:nvSpPr>
        <p:spPr>
          <a:xfrm>
            <a:off x="913795" y="2096063"/>
            <a:ext cx="10353762" cy="4523677"/>
          </a:xfrm>
        </p:spPr>
        <p:txBody>
          <a:bodyPr>
            <a:noAutofit/>
          </a:bodyPr>
          <a:lstStyle/>
          <a:p>
            <a:pPr marL="0" indent="0">
              <a:buNone/>
            </a:pPr>
            <a:r>
              <a:rPr lang="en-US" sz="4000" b="1" i="1" dirty="0"/>
              <a:t>Just as a nursing mother cares for her children</a:t>
            </a:r>
            <a:r>
              <a:rPr lang="en-US" sz="4000" b="1" i="1" dirty="0" smtClean="0"/>
              <a:t>, </a:t>
            </a:r>
            <a:r>
              <a:rPr lang="en-US" sz="4000" b="1" i="1" dirty="0"/>
              <a:t>so we cared for you. Because we loved you so much, we were delighted to share with you not only the gospel of God but our lives as well.</a:t>
            </a:r>
          </a:p>
        </p:txBody>
      </p:sp>
    </p:spTree>
    <p:extLst>
      <p:ext uri="{BB962C8B-B14F-4D97-AF65-F5344CB8AC3E}">
        <p14:creationId xmlns:p14="http://schemas.microsoft.com/office/powerpoint/2010/main" val="2934563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Why attend church?</a:t>
            </a:r>
            <a:endParaRPr lang="en-US" sz="4400" dirty="0"/>
          </a:p>
        </p:txBody>
      </p:sp>
      <p:sp>
        <p:nvSpPr>
          <p:cNvPr id="3" name="Content Placeholder 2"/>
          <p:cNvSpPr>
            <a:spLocks noGrp="1"/>
          </p:cNvSpPr>
          <p:nvPr>
            <p:ph idx="1"/>
          </p:nvPr>
        </p:nvSpPr>
        <p:spPr/>
        <p:txBody>
          <a:bodyPr>
            <a:normAutofit/>
          </a:bodyPr>
          <a:lstStyle/>
          <a:p>
            <a:r>
              <a:rPr lang="en-US" sz="4000" b="1" dirty="0" smtClean="0"/>
              <a:t>To recharge?</a:t>
            </a:r>
            <a:endParaRPr lang="en-US" sz="4000" b="1" dirty="0"/>
          </a:p>
        </p:txBody>
      </p:sp>
    </p:spTree>
    <p:extLst>
      <p:ext uri="{BB962C8B-B14F-4D97-AF65-F5344CB8AC3E}">
        <p14:creationId xmlns:p14="http://schemas.microsoft.com/office/powerpoint/2010/main" val="31162502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Summary Thought:</a:t>
            </a:r>
            <a:endParaRPr lang="en-US" sz="4400" dirty="0"/>
          </a:p>
        </p:txBody>
      </p:sp>
      <p:sp>
        <p:nvSpPr>
          <p:cNvPr id="3" name="Content Placeholder 2"/>
          <p:cNvSpPr>
            <a:spLocks noGrp="1"/>
          </p:cNvSpPr>
          <p:nvPr>
            <p:ph idx="1"/>
          </p:nvPr>
        </p:nvSpPr>
        <p:spPr/>
        <p:txBody>
          <a:bodyPr>
            <a:normAutofit/>
          </a:bodyPr>
          <a:lstStyle/>
          <a:p>
            <a:r>
              <a:rPr lang="en-US" sz="4000" b="1" dirty="0" smtClean="0"/>
              <a:t>Our greatest opportunity for impact is to empower every member for discipleship and care.</a:t>
            </a:r>
            <a:endParaRPr lang="en-US" sz="4000" b="1" dirty="0"/>
          </a:p>
        </p:txBody>
      </p:sp>
    </p:spTree>
    <p:extLst>
      <p:ext uri="{BB962C8B-B14F-4D97-AF65-F5344CB8AC3E}">
        <p14:creationId xmlns:p14="http://schemas.microsoft.com/office/powerpoint/2010/main" val="2638895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Calling Series, Week 1</a:t>
            </a:r>
            <a:endParaRPr lang="en-US" sz="4400" dirty="0"/>
          </a:p>
        </p:txBody>
      </p:sp>
      <p:sp>
        <p:nvSpPr>
          <p:cNvPr id="3" name="Content Placeholder 2"/>
          <p:cNvSpPr>
            <a:spLocks noGrp="1"/>
          </p:cNvSpPr>
          <p:nvPr>
            <p:ph idx="1"/>
          </p:nvPr>
        </p:nvSpPr>
        <p:spPr/>
        <p:txBody>
          <a:bodyPr>
            <a:normAutofit/>
          </a:bodyPr>
          <a:lstStyle/>
          <a:p>
            <a:pPr marL="0" indent="0">
              <a:buNone/>
            </a:pPr>
            <a:r>
              <a:rPr lang="en-US" sz="3600" b="1" dirty="0" smtClean="0"/>
              <a:t>Luke 5:1-11 </a:t>
            </a:r>
            <a:r>
              <a:rPr lang="en-US" sz="3600" b="1" dirty="0" smtClean="0"/>
              <a:t>In the story of the miraculous catch of fish, </a:t>
            </a:r>
            <a:r>
              <a:rPr lang="en-US" sz="3600" b="1" dirty="0" smtClean="0">
                <a:effectLst/>
              </a:rPr>
              <a:t>Christ </a:t>
            </a:r>
            <a:r>
              <a:rPr lang="en-US" sz="3600" b="1" dirty="0">
                <a:effectLst/>
              </a:rPr>
              <a:t>calls and empowers those who are humble and </a:t>
            </a:r>
            <a:r>
              <a:rPr lang="en-US" sz="3600" b="1" dirty="0" smtClean="0">
                <a:effectLst/>
              </a:rPr>
              <a:t>teachable. The </a:t>
            </a:r>
            <a:r>
              <a:rPr lang="en-US" sz="3600" b="1" dirty="0">
                <a:effectLst/>
              </a:rPr>
              <a:t>tests </a:t>
            </a:r>
            <a:r>
              <a:rPr lang="en-US" sz="3600" b="1" dirty="0" smtClean="0">
                <a:effectLst/>
              </a:rPr>
              <a:t>Christ provides </a:t>
            </a:r>
            <a:r>
              <a:rPr lang="en-US" sz="3600" b="1" dirty="0">
                <a:effectLst/>
              </a:rPr>
              <a:t>equip us for expanded </a:t>
            </a:r>
            <a:r>
              <a:rPr lang="en-US" sz="3600" b="1" dirty="0" smtClean="0">
                <a:effectLst/>
              </a:rPr>
              <a:t>ministry.</a:t>
            </a:r>
            <a:endParaRPr lang="en-US" sz="3600" b="1" dirty="0"/>
          </a:p>
        </p:txBody>
      </p:sp>
    </p:spTree>
    <p:extLst>
      <p:ext uri="{BB962C8B-B14F-4D97-AF65-F5344CB8AC3E}">
        <p14:creationId xmlns:p14="http://schemas.microsoft.com/office/powerpoint/2010/main" val="8801319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Calling series, week 2</a:t>
            </a:r>
            <a:endParaRPr lang="en-US" sz="4000" dirty="0"/>
          </a:p>
        </p:txBody>
      </p:sp>
      <p:sp>
        <p:nvSpPr>
          <p:cNvPr id="3" name="Content Placeholder 2"/>
          <p:cNvSpPr>
            <a:spLocks noGrp="1"/>
          </p:cNvSpPr>
          <p:nvPr>
            <p:ph idx="1"/>
          </p:nvPr>
        </p:nvSpPr>
        <p:spPr/>
        <p:txBody>
          <a:bodyPr>
            <a:normAutofit/>
          </a:bodyPr>
          <a:lstStyle/>
          <a:p>
            <a:pPr marL="0" indent="0">
              <a:buNone/>
            </a:pPr>
            <a:r>
              <a:rPr lang="en-US" sz="3600" b="1" dirty="0">
                <a:effectLst/>
              </a:rPr>
              <a:t>LUKE 5:12-32 </a:t>
            </a:r>
            <a:r>
              <a:rPr lang="en-US" sz="3600" b="1" dirty="0" smtClean="0">
                <a:effectLst/>
              </a:rPr>
              <a:t>We explored three stories (leper, paralytic, tax collector) of bold faith and deep cleansing that show</a:t>
            </a:r>
            <a:r>
              <a:rPr lang="en-US" sz="3600" b="1" dirty="0" smtClean="0">
                <a:effectLst/>
              </a:rPr>
              <a:t> the work Christ does </a:t>
            </a:r>
            <a:r>
              <a:rPr lang="en-US" sz="3600" b="1" dirty="0">
                <a:effectLst/>
              </a:rPr>
              <a:t>IN us will be a catalyst for the work he does THRU us.</a:t>
            </a:r>
            <a:endParaRPr lang="en-US" sz="3600" dirty="0"/>
          </a:p>
        </p:txBody>
      </p:sp>
    </p:spTree>
    <p:extLst>
      <p:ext uri="{BB962C8B-B14F-4D97-AF65-F5344CB8AC3E}">
        <p14:creationId xmlns:p14="http://schemas.microsoft.com/office/powerpoint/2010/main" val="18868803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Luke 5:33-6:16, </a:t>
            </a:r>
            <a:r>
              <a:rPr lang="en-US" sz="4000" dirty="0" smtClean="0"/>
              <a:t>Week 3</a:t>
            </a:r>
            <a:endParaRPr lang="en-US" sz="4000" dirty="0"/>
          </a:p>
        </p:txBody>
      </p:sp>
      <p:sp>
        <p:nvSpPr>
          <p:cNvPr id="3" name="Content Placeholder 2"/>
          <p:cNvSpPr>
            <a:spLocks noGrp="1"/>
          </p:cNvSpPr>
          <p:nvPr>
            <p:ph idx="1"/>
          </p:nvPr>
        </p:nvSpPr>
        <p:spPr>
          <a:xfrm>
            <a:off x="913795" y="2096063"/>
            <a:ext cx="10353762" cy="4407767"/>
          </a:xfrm>
        </p:spPr>
        <p:txBody>
          <a:bodyPr>
            <a:normAutofit/>
          </a:bodyPr>
          <a:lstStyle/>
          <a:p>
            <a:pPr marL="0" indent="0">
              <a:buNone/>
            </a:pPr>
            <a:r>
              <a:rPr lang="en-US" sz="3600" b="1" dirty="0" smtClean="0"/>
              <a:t>Big Idea: </a:t>
            </a:r>
            <a:r>
              <a:rPr lang="en-US" sz="3600" b="1" dirty="0" smtClean="0"/>
              <a:t>We covered four stories showing the need for a new spiritual movement and how participants in that movement should live – in joy and love, openly doing good in a life of deep prayer.</a:t>
            </a:r>
            <a:endParaRPr lang="en-US" sz="3600" b="1" dirty="0"/>
          </a:p>
        </p:txBody>
      </p:sp>
    </p:spTree>
    <p:extLst>
      <p:ext uri="{BB962C8B-B14F-4D97-AF65-F5344CB8AC3E}">
        <p14:creationId xmlns:p14="http://schemas.microsoft.com/office/powerpoint/2010/main" val="15516752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Luke </a:t>
            </a:r>
            <a:r>
              <a:rPr lang="en-US" sz="4000" dirty="0" smtClean="0"/>
              <a:t>5:33-6:16, week 4 (last week)</a:t>
            </a:r>
            <a:endParaRPr lang="en-US" sz="4000" dirty="0"/>
          </a:p>
        </p:txBody>
      </p:sp>
      <p:sp>
        <p:nvSpPr>
          <p:cNvPr id="3" name="Content Placeholder 2"/>
          <p:cNvSpPr>
            <a:spLocks noGrp="1"/>
          </p:cNvSpPr>
          <p:nvPr>
            <p:ph idx="1"/>
          </p:nvPr>
        </p:nvSpPr>
        <p:spPr>
          <a:xfrm>
            <a:off x="913795" y="2096063"/>
            <a:ext cx="10353762" cy="4317615"/>
          </a:xfrm>
        </p:spPr>
        <p:txBody>
          <a:bodyPr>
            <a:normAutofit/>
          </a:bodyPr>
          <a:lstStyle/>
          <a:p>
            <a:pPr marL="0" indent="0">
              <a:buNone/>
            </a:pPr>
            <a:r>
              <a:rPr lang="en-US" sz="4000" b="1" dirty="0" smtClean="0"/>
              <a:t>Big Idea: </a:t>
            </a:r>
            <a:r>
              <a:rPr lang="en-US" sz="4000" b="1" dirty="0" smtClean="0"/>
              <a:t>We focused in on that life of prayer and the opportunity to use prayer to call </a:t>
            </a:r>
            <a:r>
              <a:rPr lang="en-US" sz="4000" b="1" dirty="0" smtClean="0"/>
              <a:t>disciples into Christ’s service and change the world</a:t>
            </a:r>
            <a:r>
              <a:rPr lang="en-US" sz="4000" b="1" dirty="0" smtClean="0"/>
              <a:t>.</a:t>
            </a:r>
            <a:endParaRPr lang="en-US" sz="4000" b="1" dirty="0"/>
          </a:p>
        </p:txBody>
      </p:sp>
    </p:spTree>
    <p:extLst>
      <p:ext uri="{BB962C8B-B14F-4D97-AF65-F5344CB8AC3E}">
        <p14:creationId xmlns:p14="http://schemas.microsoft.com/office/powerpoint/2010/main" val="23733273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Luke </a:t>
            </a:r>
            <a:r>
              <a:rPr lang="en-US" sz="4000" dirty="0" smtClean="0"/>
              <a:t>5:33-6:16, week 4 (last week)</a:t>
            </a:r>
            <a:endParaRPr lang="en-US" sz="4000" dirty="0"/>
          </a:p>
        </p:txBody>
      </p:sp>
      <p:sp>
        <p:nvSpPr>
          <p:cNvPr id="3" name="Content Placeholder 2"/>
          <p:cNvSpPr>
            <a:spLocks noGrp="1"/>
          </p:cNvSpPr>
          <p:nvPr>
            <p:ph idx="1"/>
          </p:nvPr>
        </p:nvSpPr>
        <p:spPr>
          <a:xfrm>
            <a:off x="913795" y="2096063"/>
            <a:ext cx="10353762" cy="4317615"/>
          </a:xfrm>
        </p:spPr>
        <p:txBody>
          <a:bodyPr>
            <a:normAutofit/>
          </a:bodyPr>
          <a:lstStyle/>
          <a:p>
            <a:pPr marL="0" indent="0">
              <a:buNone/>
            </a:pPr>
            <a:r>
              <a:rPr lang="en-US" sz="4000" b="1" dirty="0" smtClean="0"/>
              <a:t>We covered some practical specifics about how to fast and how to prepare our hearts for prayer.</a:t>
            </a:r>
            <a:endParaRPr lang="en-US" sz="4000" b="1" dirty="0"/>
          </a:p>
        </p:txBody>
      </p:sp>
    </p:spTree>
    <p:extLst>
      <p:ext uri="{BB962C8B-B14F-4D97-AF65-F5344CB8AC3E}">
        <p14:creationId xmlns:p14="http://schemas.microsoft.com/office/powerpoint/2010/main" val="41020764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Luke </a:t>
            </a:r>
            <a:r>
              <a:rPr lang="en-US" sz="4000" dirty="0" smtClean="0"/>
              <a:t>5:33-6:16, week 5</a:t>
            </a:r>
            <a:endParaRPr lang="en-US" sz="4000" dirty="0"/>
          </a:p>
        </p:txBody>
      </p:sp>
      <p:sp>
        <p:nvSpPr>
          <p:cNvPr id="3" name="Content Placeholder 2"/>
          <p:cNvSpPr>
            <a:spLocks noGrp="1"/>
          </p:cNvSpPr>
          <p:nvPr>
            <p:ph idx="1"/>
          </p:nvPr>
        </p:nvSpPr>
        <p:spPr>
          <a:xfrm>
            <a:off x="913795" y="1738649"/>
            <a:ext cx="10353762" cy="4945486"/>
          </a:xfrm>
        </p:spPr>
        <p:txBody>
          <a:bodyPr>
            <a:normAutofit fontScale="92500" lnSpcReduction="10000"/>
          </a:bodyPr>
          <a:lstStyle/>
          <a:p>
            <a:pPr marL="0" indent="0">
              <a:buNone/>
            </a:pPr>
            <a:r>
              <a:rPr lang="en-US" sz="4000" b="1" dirty="0" smtClean="0"/>
              <a:t>Big Idea: </a:t>
            </a:r>
            <a:r>
              <a:rPr lang="en-US" sz="4000" b="1" dirty="0" smtClean="0"/>
              <a:t>Fasting and prayer are “old tricks” and the most reliable way to change the world.</a:t>
            </a:r>
          </a:p>
          <a:p>
            <a:pPr marL="0" indent="0">
              <a:buNone/>
            </a:pPr>
            <a:endParaRPr lang="en-US" sz="4000" b="1" dirty="0"/>
          </a:p>
          <a:p>
            <a:r>
              <a:rPr lang="en-US" sz="4000" b="1" dirty="0" smtClean="0"/>
              <a:t>Please use bulletin tear-offs to let us know who you’re praying for as well </a:t>
            </a:r>
            <a:r>
              <a:rPr lang="en-US" sz="4000" b="1" smtClean="0"/>
              <a:t>as any answered prayers.</a:t>
            </a:r>
            <a:endParaRPr lang="en-US" sz="4000" b="1" dirty="0"/>
          </a:p>
        </p:txBody>
      </p:sp>
    </p:spTree>
    <p:extLst>
      <p:ext uri="{BB962C8B-B14F-4D97-AF65-F5344CB8AC3E}">
        <p14:creationId xmlns:p14="http://schemas.microsoft.com/office/powerpoint/2010/main" val="30906477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5:33-39 fasting</a:t>
            </a:r>
            <a:r>
              <a:rPr lang="en-US" sz="4400" dirty="0" smtClean="0"/>
              <a:t>? (1)</a:t>
            </a:r>
            <a:endParaRPr lang="en-US" sz="4400" dirty="0"/>
          </a:p>
        </p:txBody>
      </p:sp>
      <p:sp>
        <p:nvSpPr>
          <p:cNvPr id="3" name="Content Placeholder 2"/>
          <p:cNvSpPr>
            <a:spLocks noGrp="1"/>
          </p:cNvSpPr>
          <p:nvPr>
            <p:ph idx="1"/>
          </p:nvPr>
        </p:nvSpPr>
        <p:spPr/>
        <p:txBody>
          <a:bodyPr>
            <a:noAutofit/>
          </a:bodyPr>
          <a:lstStyle/>
          <a:p>
            <a:r>
              <a:rPr lang="en-US" sz="4000" b="1" dirty="0" smtClean="0"/>
              <a:t>Bridegroom </a:t>
            </a:r>
            <a:r>
              <a:rPr lang="en-US" sz="4000" b="1" dirty="0" smtClean="0"/>
              <a:t>analogy taps into Old Testament imagery of God and Israel – BOLD CLAIM.</a:t>
            </a:r>
            <a:endParaRPr lang="en-US" sz="4000" b="1" dirty="0"/>
          </a:p>
        </p:txBody>
      </p:sp>
    </p:spTree>
    <p:extLst>
      <p:ext uri="{BB962C8B-B14F-4D97-AF65-F5344CB8AC3E}">
        <p14:creationId xmlns:p14="http://schemas.microsoft.com/office/powerpoint/2010/main" val="11604706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5:33-39 fasting</a:t>
            </a:r>
            <a:r>
              <a:rPr lang="en-US" sz="4400" dirty="0" smtClean="0"/>
              <a:t>? (2)</a:t>
            </a:r>
            <a:endParaRPr lang="en-US" sz="4400" dirty="0"/>
          </a:p>
        </p:txBody>
      </p:sp>
      <p:sp>
        <p:nvSpPr>
          <p:cNvPr id="3" name="Content Placeholder 2"/>
          <p:cNvSpPr>
            <a:spLocks noGrp="1"/>
          </p:cNvSpPr>
          <p:nvPr>
            <p:ph idx="1"/>
          </p:nvPr>
        </p:nvSpPr>
        <p:spPr>
          <a:xfrm>
            <a:off x="913795" y="2096064"/>
            <a:ext cx="10353762" cy="4072916"/>
          </a:xfrm>
        </p:spPr>
        <p:txBody>
          <a:bodyPr>
            <a:noAutofit/>
          </a:bodyPr>
          <a:lstStyle/>
          <a:p>
            <a:r>
              <a:rPr lang="en-US" sz="4000" b="1" dirty="0" smtClean="0"/>
              <a:t>Bridegroom metaphor – we celebrate the presence of God with us in Christ. </a:t>
            </a:r>
          </a:p>
        </p:txBody>
      </p:sp>
    </p:spTree>
    <p:extLst>
      <p:ext uri="{BB962C8B-B14F-4D97-AF65-F5344CB8AC3E}">
        <p14:creationId xmlns:p14="http://schemas.microsoft.com/office/powerpoint/2010/main" val="3296775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5:33-39 fasting</a:t>
            </a:r>
            <a:r>
              <a:rPr lang="en-US" sz="4400" dirty="0" smtClean="0"/>
              <a:t>? (3)</a:t>
            </a:r>
            <a:endParaRPr lang="en-US" sz="4400" dirty="0"/>
          </a:p>
        </p:txBody>
      </p:sp>
      <p:sp>
        <p:nvSpPr>
          <p:cNvPr id="3" name="Content Placeholder 2"/>
          <p:cNvSpPr>
            <a:spLocks noGrp="1"/>
          </p:cNvSpPr>
          <p:nvPr>
            <p:ph idx="1"/>
          </p:nvPr>
        </p:nvSpPr>
        <p:spPr/>
        <p:txBody>
          <a:bodyPr>
            <a:normAutofit/>
          </a:bodyPr>
          <a:lstStyle/>
          <a:p>
            <a:r>
              <a:rPr lang="en-US" sz="4000" b="1" dirty="0" smtClean="0"/>
              <a:t>When Jesus is present, it is time to party.</a:t>
            </a:r>
          </a:p>
          <a:p>
            <a:r>
              <a:rPr lang="en-US" sz="4000" b="1" dirty="0" smtClean="0"/>
              <a:t>Where </a:t>
            </a:r>
            <a:r>
              <a:rPr lang="en-US" sz="4000" b="1" dirty="0" smtClean="0"/>
              <a:t>Jesus is absent, it is time to fast and mourn.</a:t>
            </a:r>
          </a:p>
        </p:txBody>
      </p:sp>
    </p:spTree>
    <p:extLst>
      <p:ext uri="{BB962C8B-B14F-4D97-AF65-F5344CB8AC3E}">
        <p14:creationId xmlns:p14="http://schemas.microsoft.com/office/powerpoint/2010/main" val="2890843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What is church?</a:t>
            </a:r>
            <a:endParaRPr lang="en-US" sz="4400" dirty="0"/>
          </a:p>
        </p:txBody>
      </p:sp>
      <p:sp>
        <p:nvSpPr>
          <p:cNvPr id="3" name="Content Placeholder 2"/>
          <p:cNvSpPr>
            <a:spLocks noGrp="1"/>
          </p:cNvSpPr>
          <p:nvPr>
            <p:ph idx="1"/>
          </p:nvPr>
        </p:nvSpPr>
        <p:spPr/>
        <p:txBody>
          <a:bodyPr>
            <a:normAutofit/>
          </a:bodyPr>
          <a:lstStyle/>
          <a:p>
            <a:r>
              <a:rPr lang="en-US" sz="4000" b="1" dirty="0" smtClean="0"/>
              <a:t>Do we eat tacos in the church?</a:t>
            </a:r>
          </a:p>
          <a:p>
            <a:r>
              <a:rPr lang="en-US" sz="4000" b="1" dirty="0" smtClean="0"/>
              <a:t>Do we eat tacos after church?</a:t>
            </a:r>
          </a:p>
          <a:p>
            <a:r>
              <a:rPr lang="en-US" sz="4000" b="1" i="1" dirty="0" smtClean="0"/>
              <a:t>Or does the church eat the tacos?</a:t>
            </a:r>
            <a:endParaRPr lang="en-US" sz="4000" b="1" i="1" dirty="0"/>
          </a:p>
        </p:txBody>
      </p:sp>
    </p:spTree>
    <p:extLst>
      <p:ext uri="{BB962C8B-B14F-4D97-AF65-F5344CB8AC3E}">
        <p14:creationId xmlns:p14="http://schemas.microsoft.com/office/powerpoint/2010/main" val="1530416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Application:</a:t>
            </a:r>
            <a:endParaRPr lang="en-US" sz="4800" dirty="0"/>
          </a:p>
        </p:txBody>
      </p:sp>
      <p:sp>
        <p:nvSpPr>
          <p:cNvPr id="3" name="Content Placeholder 2"/>
          <p:cNvSpPr>
            <a:spLocks noGrp="1"/>
          </p:cNvSpPr>
          <p:nvPr>
            <p:ph idx="1"/>
          </p:nvPr>
        </p:nvSpPr>
        <p:spPr/>
        <p:txBody>
          <a:bodyPr>
            <a:normAutofit/>
          </a:bodyPr>
          <a:lstStyle/>
          <a:p>
            <a:r>
              <a:rPr lang="en-US" sz="4000" b="1" dirty="0" smtClean="0"/>
              <a:t>Take time, this week</a:t>
            </a:r>
            <a:r>
              <a:rPr lang="en-US" sz="4000" b="1" dirty="0" smtClean="0"/>
              <a:t>, to celebrate Christ’s presence in your life and also take time </a:t>
            </a:r>
            <a:r>
              <a:rPr lang="en-US" sz="4000" b="1" dirty="0" smtClean="0"/>
              <a:t>to fast and pray for your </a:t>
            </a:r>
            <a:r>
              <a:rPr lang="en-US" sz="4000" b="1" dirty="0" smtClean="0"/>
              <a:t>people who need Christ.</a:t>
            </a:r>
            <a:endParaRPr lang="en-US" sz="4000" b="1" dirty="0"/>
          </a:p>
        </p:txBody>
      </p:sp>
    </p:spTree>
    <p:extLst>
      <p:ext uri="{BB962C8B-B14F-4D97-AF65-F5344CB8AC3E}">
        <p14:creationId xmlns:p14="http://schemas.microsoft.com/office/powerpoint/2010/main" val="35874384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6:12-16 Calling the twelve</a:t>
            </a:r>
            <a:endParaRPr lang="en-US" sz="4400" dirty="0"/>
          </a:p>
        </p:txBody>
      </p:sp>
      <p:sp>
        <p:nvSpPr>
          <p:cNvPr id="3" name="Content Placeholder 2"/>
          <p:cNvSpPr>
            <a:spLocks noGrp="1"/>
          </p:cNvSpPr>
          <p:nvPr>
            <p:ph idx="1"/>
          </p:nvPr>
        </p:nvSpPr>
        <p:spPr>
          <a:xfrm>
            <a:off x="913795" y="2096063"/>
            <a:ext cx="10353762" cy="4253221"/>
          </a:xfrm>
        </p:spPr>
        <p:txBody>
          <a:bodyPr>
            <a:noAutofit/>
          </a:bodyPr>
          <a:lstStyle/>
          <a:p>
            <a:r>
              <a:rPr lang="en-US" sz="4000" b="1" dirty="0" smtClean="0"/>
              <a:t>Jesus’ response to the conspiracy against him is to form a counter-conspiracy </a:t>
            </a:r>
            <a:r>
              <a:rPr lang="en-US" sz="4000" b="1" dirty="0" smtClean="0"/>
              <a:t>to carry on his mission</a:t>
            </a:r>
            <a:r>
              <a:rPr lang="en-US" sz="4000" b="1" dirty="0" smtClean="0"/>
              <a:t>.</a:t>
            </a:r>
            <a:endParaRPr lang="en-US" sz="4000" b="1" dirty="0" smtClean="0"/>
          </a:p>
          <a:p>
            <a:r>
              <a:rPr lang="en-US" sz="4000" b="1" dirty="0" smtClean="0"/>
              <a:t>Jesus begins with deep and committed prayer</a:t>
            </a:r>
            <a:r>
              <a:rPr lang="en-US" sz="4000" b="1" dirty="0" smtClean="0"/>
              <a:t>.</a:t>
            </a:r>
            <a:endParaRPr lang="en-US" sz="4000" b="1" dirty="0" smtClean="0"/>
          </a:p>
        </p:txBody>
      </p:sp>
    </p:spTree>
    <p:extLst>
      <p:ext uri="{BB962C8B-B14F-4D97-AF65-F5344CB8AC3E}">
        <p14:creationId xmlns:p14="http://schemas.microsoft.com/office/powerpoint/2010/main" val="4123283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6:12-16 Calling the </a:t>
            </a:r>
            <a:r>
              <a:rPr lang="en-US" sz="4400" dirty="0" smtClean="0"/>
              <a:t>twelve (2)</a:t>
            </a:r>
            <a:endParaRPr lang="en-US" sz="4400" dirty="0"/>
          </a:p>
        </p:txBody>
      </p:sp>
      <p:sp>
        <p:nvSpPr>
          <p:cNvPr id="3" name="Content Placeholder 2"/>
          <p:cNvSpPr>
            <a:spLocks noGrp="1"/>
          </p:cNvSpPr>
          <p:nvPr>
            <p:ph idx="1"/>
          </p:nvPr>
        </p:nvSpPr>
        <p:spPr/>
        <p:txBody>
          <a:bodyPr>
            <a:normAutofit/>
          </a:bodyPr>
          <a:lstStyle/>
          <a:p>
            <a:pPr marL="0" indent="0">
              <a:buNone/>
            </a:pPr>
            <a:r>
              <a:rPr lang="en-US" sz="4000" b="1" dirty="0" smtClean="0"/>
              <a:t>Primary Thrust</a:t>
            </a:r>
            <a:r>
              <a:rPr lang="en-US" sz="4000" b="1" dirty="0" smtClean="0"/>
              <a:t>: Disciples walk </a:t>
            </a:r>
            <a:r>
              <a:rPr lang="en-US" sz="4000" b="1" dirty="0" smtClean="0"/>
              <a:t>in disciple-making prayer.</a:t>
            </a:r>
            <a:endParaRPr lang="en-US" sz="4000" b="1" dirty="0"/>
          </a:p>
        </p:txBody>
      </p:sp>
    </p:spTree>
    <p:extLst>
      <p:ext uri="{BB962C8B-B14F-4D97-AF65-F5344CB8AC3E}">
        <p14:creationId xmlns:p14="http://schemas.microsoft.com/office/powerpoint/2010/main" val="6887786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Principles of Prayer:</a:t>
            </a:r>
            <a:endParaRPr lang="en-US" sz="4800" dirty="0"/>
          </a:p>
        </p:txBody>
      </p:sp>
      <p:sp>
        <p:nvSpPr>
          <p:cNvPr id="3" name="Content Placeholder 2"/>
          <p:cNvSpPr>
            <a:spLocks noGrp="1"/>
          </p:cNvSpPr>
          <p:nvPr>
            <p:ph idx="1"/>
          </p:nvPr>
        </p:nvSpPr>
        <p:spPr>
          <a:xfrm>
            <a:off x="913795" y="2096064"/>
            <a:ext cx="10353762" cy="4510798"/>
          </a:xfrm>
        </p:spPr>
        <p:txBody>
          <a:bodyPr>
            <a:normAutofit/>
          </a:bodyPr>
          <a:lstStyle/>
          <a:p>
            <a:pPr marL="0" indent="0">
              <a:buNone/>
            </a:pPr>
            <a:r>
              <a:rPr lang="en-US" sz="4000" b="1" i="1" dirty="0" smtClean="0"/>
              <a:t>Ask and it will be given to you; seek and you will find it; knock and the door will be opened to you. For everyone who asks receives; he who seeks finds; and to the one who knocks, a door wil</a:t>
            </a:r>
            <a:r>
              <a:rPr lang="en-US" sz="4000" b="1" i="1" dirty="0" smtClean="0"/>
              <a:t>l be opened.</a:t>
            </a:r>
            <a:r>
              <a:rPr lang="en-US" sz="4000" b="1" dirty="0" smtClean="0"/>
              <a:t>. Matthew 7:7-8</a:t>
            </a:r>
          </a:p>
          <a:p>
            <a:endParaRPr lang="en-US" sz="4000" b="1" dirty="0"/>
          </a:p>
        </p:txBody>
      </p:sp>
    </p:spTree>
    <p:extLst>
      <p:ext uri="{BB962C8B-B14F-4D97-AF65-F5344CB8AC3E}">
        <p14:creationId xmlns:p14="http://schemas.microsoft.com/office/powerpoint/2010/main" val="7180597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Principles of Prayer (2):</a:t>
            </a:r>
            <a:endParaRPr lang="en-US" sz="4800" dirty="0"/>
          </a:p>
        </p:txBody>
      </p:sp>
      <p:sp>
        <p:nvSpPr>
          <p:cNvPr id="3" name="Content Placeholder 2"/>
          <p:cNvSpPr>
            <a:spLocks noGrp="1"/>
          </p:cNvSpPr>
          <p:nvPr>
            <p:ph idx="1"/>
          </p:nvPr>
        </p:nvSpPr>
        <p:spPr>
          <a:xfrm>
            <a:off x="913795" y="2096064"/>
            <a:ext cx="10353762" cy="4510798"/>
          </a:xfrm>
        </p:spPr>
        <p:txBody>
          <a:bodyPr>
            <a:normAutofit/>
          </a:bodyPr>
          <a:lstStyle/>
          <a:p>
            <a:pPr marL="0" indent="0">
              <a:buNone/>
            </a:pPr>
            <a:r>
              <a:rPr lang="en-US" sz="4000" b="1" i="1" dirty="0" smtClean="0"/>
              <a:t>If you then, who are evil, know how to give good gifts to your children, how much more will your Father who is in heaven give good things to those </a:t>
            </a:r>
            <a:r>
              <a:rPr lang="en-US" sz="4000" b="1" i="1" dirty="0" err="1" smtClean="0"/>
              <a:t>wh</a:t>
            </a:r>
            <a:r>
              <a:rPr lang="en-US" sz="4000" b="1" i="1" dirty="0" smtClean="0"/>
              <a:t> ask him? </a:t>
            </a:r>
            <a:r>
              <a:rPr lang="en-US" sz="4000" b="1" dirty="0" smtClean="0"/>
              <a:t>Matthew 7:11</a:t>
            </a:r>
          </a:p>
          <a:p>
            <a:endParaRPr lang="en-US" sz="4000" b="1" dirty="0"/>
          </a:p>
        </p:txBody>
      </p:sp>
    </p:spTree>
    <p:extLst>
      <p:ext uri="{BB962C8B-B14F-4D97-AF65-F5344CB8AC3E}">
        <p14:creationId xmlns:p14="http://schemas.microsoft.com/office/powerpoint/2010/main" val="19534918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Principles of Prayer (3):</a:t>
            </a:r>
            <a:endParaRPr lang="en-US" sz="4800" dirty="0"/>
          </a:p>
        </p:txBody>
      </p:sp>
      <p:sp>
        <p:nvSpPr>
          <p:cNvPr id="3" name="Content Placeholder 2"/>
          <p:cNvSpPr>
            <a:spLocks noGrp="1"/>
          </p:cNvSpPr>
          <p:nvPr>
            <p:ph idx="1"/>
          </p:nvPr>
        </p:nvSpPr>
        <p:spPr>
          <a:xfrm>
            <a:off x="913795" y="2096064"/>
            <a:ext cx="10353762" cy="4510798"/>
          </a:xfrm>
        </p:spPr>
        <p:txBody>
          <a:bodyPr>
            <a:normAutofit/>
          </a:bodyPr>
          <a:lstStyle/>
          <a:p>
            <a:r>
              <a:rPr lang="en-US" sz="4000" b="1" dirty="0" smtClean="0"/>
              <a:t>Context in Matthew 7 is peacemaking and conflict resolution, i.e. “Blessed are the peacemakers…”</a:t>
            </a:r>
          </a:p>
          <a:p>
            <a:r>
              <a:rPr lang="en-US" sz="4000" b="1" dirty="0" smtClean="0"/>
              <a:t>But the promise of answered prayer has broader application.</a:t>
            </a:r>
            <a:endParaRPr lang="en-US" sz="4000" b="1" dirty="0"/>
          </a:p>
        </p:txBody>
      </p:sp>
    </p:spTree>
    <p:extLst>
      <p:ext uri="{BB962C8B-B14F-4D97-AF65-F5344CB8AC3E}">
        <p14:creationId xmlns:p14="http://schemas.microsoft.com/office/powerpoint/2010/main" val="42862220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Principles of Prayer (4):</a:t>
            </a:r>
            <a:endParaRPr lang="en-US" sz="4800" dirty="0"/>
          </a:p>
        </p:txBody>
      </p:sp>
      <p:sp>
        <p:nvSpPr>
          <p:cNvPr id="3" name="Content Placeholder 2"/>
          <p:cNvSpPr>
            <a:spLocks noGrp="1"/>
          </p:cNvSpPr>
          <p:nvPr>
            <p:ph idx="1"/>
          </p:nvPr>
        </p:nvSpPr>
        <p:spPr>
          <a:xfrm>
            <a:off x="913795" y="2096064"/>
            <a:ext cx="10353762" cy="4510798"/>
          </a:xfrm>
        </p:spPr>
        <p:txBody>
          <a:bodyPr>
            <a:normAutofit/>
          </a:bodyPr>
          <a:lstStyle/>
          <a:p>
            <a:r>
              <a:rPr lang="en-US" sz="4000" b="1" dirty="0" smtClean="0"/>
              <a:t>Persevere! </a:t>
            </a:r>
            <a:endParaRPr lang="en-US" sz="4000" b="1" dirty="0"/>
          </a:p>
        </p:txBody>
      </p:sp>
    </p:spTree>
    <p:extLst>
      <p:ext uri="{BB962C8B-B14F-4D97-AF65-F5344CB8AC3E}">
        <p14:creationId xmlns:p14="http://schemas.microsoft.com/office/powerpoint/2010/main" val="33080696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Principles of Prayer (5):</a:t>
            </a:r>
            <a:endParaRPr lang="en-US" sz="4800" dirty="0"/>
          </a:p>
        </p:txBody>
      </p:sp>
      <p:sp>
        <p:nvSpPr>
          <p:cNvPr id="3" name="Content Placeholder 2"/>
          <p:cNvSpPr>
            <a:spLocks noGrp="1"/>
          </p:cNvSpPr>
          <p:nvPr>
            <p:ph idx="1"/>
          </p:nvPr>
        </p:nvSpPr>
        <p:spPr>
          <a:xfrm>
            <a:off x="913795" y="2096064"/>
            <a:ext cx="10353762" cy="4510798"/>
          </a:xfrm>
        </p:spPr>
        <p:txBody>
          <a:bodyPr>
            <a:normAutofit/>
          </a:bodyPr>
          <a:lstStyle/>
          <a:p>
            <a:r>
              <a:rPr lang="en-US" sz="4000" b="1" dirty="0" smtClean="0"/>
              <a:t>Ask according to God’s will.</a:t>
            </a:r>
          </a:p>
          <a:p>
            <a:r>
              <a:rPr lang="en-US" sz="4000" b="1" i="1" dirty="0"/>
              <a:t>This is the confidence we have in approaching God: that if we ask anything according to his will, he hears us</a:t>
            </a:r>
            <a:r>
              <a:rPr lang="en-US" sz="4000" b="1" i="1" dirty="0" smtClean="0"/>
              <a:t>.</a:t>
            </a:r>
            <a:r>
              <a:rPr lang="en-US" sz="4000" b="1" i="1" dirty="0"/>
              <a:t> </a:t>
            </a:r>
            <a:r>
              <a:rPr lang="en-US" sz="4000" b="1" dirty="0" smtClean="0"/>
              <a:t>1 John 5:14</a:t>
            </a:r>
            <a:endParaRPr lang="en-US" sz="4000" b="1" i="1" dirty="0" smtClean="0"/>
          </a:p>
        </p:txBody>
      </p:sp>
    </p:spTree>
    <p:extLst>
      <p:ext uri="{BB962C8B-B14F-4D97-AF65-F5344CB8AC3E}">
        <p14:creationId xmlns:p14="http://schemas.microsoft.com/office/powerpoint/2010/main" val="3121055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Principles of Prayer (6):</a:t>
            </a:r>
            <a:endParaRPr lang="en-US" sz="4800" dirty="0"/>
          </a:p>
        </p:txBody>
      </p:sp>
      <p:sp>
        <p:nvSpPr>
          <p:cNvPr id="3" name="Content Placeholder 2"/>
          <p:cNvSpPr>
            <a:spLocks noGrp="1"/>
          </p:cNvSpPr>
          <p:nvPr>
            <p:ph idx="1"/>
          </p:nvPr>
        </p:nvSpPr>
        <p:spPr>
          <a:xfrm>
            <a:off x="913795" y="1764406"/>
            <a:ext cx="10353762" cy="4842456"/>
          </a:xfrm>
        </p:spPr>
        <p:txBody>
          <a:bodyPr>
            <a:normAutofit fontScale="92500"/>
          </a:bodyPr>
          <a:lstStyle/>
          <a:p>
            <a:r>
              <a:rPr lang="en-US" sz="4000" b="1" dirty="0" smtClean="0"/>
              <a:t>Don’t ask on the basis of your own goodness, merit, or effort.</a:t>
            </a:r>
          </a:p>
          <a:p>
            <a:r>
              <a:rPr lang="en-US" sz="4000" b="1" dirty="0" smtClean="0"/>
              <a:t>Ask </a:t>
            </a:r>
            <a:r>
              <a:rPr lang="en-US" sz="4000" b="1" dirty="0" smtClean="0"/>
              <a:t>according to the character of God.</a:t>
            </a:r>
          </a:p>
          <a:p>
            <a:r>
              <a:rPr lang="en-US" sz="4000" i="1" dirty="0">
                <a:effectLst/>
              </a:rPr>
              <a:t>And I will do whatever you ask in my name, so that the Father may be glorified in the Son</a:t>
            </a:r>
            <a:r>
              <a:rPr lang="en-US" sz="4000" i="1" dirty="0" smtClean="0">
                <a:effectLst/>
              </a:rPr>
              <a:t>.</a:t>
            </a:r>
            <a:r>
              <a:rPr lang="en-US" sz="4000" dirty="0" smtClean="0">
                <a:effectLst/>
              </a:rPr>
              <a:t> John 14:13</a:t>
            </a:r>
            <a:endParaRPr lang="en-US" sz="4000" b="1" i="1" dirty="0" smtClean="0"/>
          </a:p>
        </p:txBody>
      </p:sp>
    </p:spTree>
    <p:extLst>
      <p:ext uri="{BB962C8B-B14F-4D97-AF65-F5344CB8AC3E}">
        <p14:creationId xmlns:p14="http://schemas.microsoft.com/office/powerpoint/2010/main" val="2929668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Principles of Prayer (7):</a:t>
            </a:r>
            <a:endParaRPr lang="en-US" sz="4800" dirty="0"/>
          </a:p>
        </p:txBody>
      </p:sp>
      <p:sp>
        <p:nvSpPr>
          <p:cNvPr id="3" name="Content Placeholder 2"/>
          <p:cNvSpPr>
            <a:spLocks noGrp="1"/>
          </p:cNvSpPr>
          <p:nvPr>
            <p:ph idx="1"/>
          </p:nvPr>
        </p:nvSpPr>
        <p:spPr>
          <a:xfrm>
            <a:off x="913795" y="1764406"/>
            <a:ext cx="10353762" cy="4842456"/>
          </a:xfrm>
        </p:spPr>
        <p:txBody>
          <a:bodyPr>
            <a:normAutofit/>
          </a:bodyPr>
          <a:lstStyle/>
          <a:p>
            <a:r>
              <a:rPr lang="en-US" sz="4000" b="1" dirty="0" smtClean="0"/>
              <a:t>Confess and reject all known sin.</a:t>
            </a:r>
          </a:p>
          <a:p>
            <a:r>
              <a:rPr lang="en-US" sz="4000" b="1" i="1" dirty="0" smtClean="0"/>
              <a:t>If I had cherished sin in my heart, the Lord would not have listened.</a:t>
            </a:r>
            <a:r>
              <a:rPr lang="en-US" sz="4000" b="1" dirty="0" smtClean="0"/>
              <a:t> Psalm 66:18</a:t>
            </a:r>
          </a:p>
        </p:txBody>
      </p:sp>
    </p:spTree>
    <p:extLst>
      <p:ext uri="{BB962C8B-B14F-4D97-AF65-F5344CB8AC3E}">
        <p14:creationId xmlns:p14="http://schemas.microsoft.com/office/powerpoint/2010/main" val="20198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What is church?</a:t>
            </a:r>
            <a:endParaRPr lang="en-US" sz="4400" dirty="0"/>
          </a:p>
        </p:txBody>
      </p:sp>
      <p:sp>
        <p:nvSpPr>
          <p:cNvPr id="3" name="Content Placeholder 2"/>
          <p:cNvSpPr>
            <a:spLocks noGrp="1"/>
          </p:cNvSpPr>
          <p:nvPr>
            <p:ph idx="1"/>
          </p:nvPr>
        </p:nvSpPr>
        <p:spPr/>
        <p:txBody>
          <a:bodyPr>
            <a:normAutofit/>
          </a:bodyPr>
          <a:lstStyle/>
          <a:p>
            <a:r>
              <a:rPr lang="en-US" sz="4000" b="1" dirty="0" smtClean="0"/>
              <a:t>The Church is the </a:t>
            </a:r>
            <a:r>
              <a:rPr lang="en-US" sz="4000" b="1" i="1" dirty="0" smtClean="0"/>
              <a:t>PEOPLE</a:t>
            </a:r>
            <a:r>
              <a:rPr lang="en-US" sz="4000" b="1" dirty="0" smtClean="0"/>
              <a:t> who </a:t>
            </a:r>
            <a:r>
              <a:rPr lang="en-US" sz="4000" b="1" i="1" dirty="0" smtClean="0"/>
              <a:t>worship</a:t>
            </a:r>
            <a:r>
              <a:rPr lang="en-US" sz="4000" b="1" dirty="0" smtClean="0"/>
              <a:t> in a </a:t>
            </a:r>
            <a:r>
              <a:rPr lang="en-US" sz="4000" b="1" i="1" dirty="0" smtClean="0"/>
              <a:t>building.</a:t>
            </a:r>
          </a:p>
          <a:p>
            <a:r>
              <a:rPr lang="en-US" sz="4000" b="1" i="1" dirty="0" smtClean="0"/>
              <a:t>Ecclesia – </a:t>
            </a:r>
            <a:r>
              <a:rPr lang="en-US" sz="4000" b="1" dirty="0" smtClean="0"/>
              <a:t>nominal form of Greek verb </a:t>
            </a:r>
            <a:r>
              <a:rPr lang="en-US" sz="4000" b="1" i="1" dirty="0" err="1" smtClean="0"/>
              <a:t>kalew</a:t>
            </a:r>
            <a:r>
              <a:rPr lang="en-US" sz="4000" b="1" i="1" dirty="0" smtClean="0"/>
              <a:t>,</a:t>
            </a:r>
            <a:r>
              <a:rPr lang="en-US" sz="4000" b="1" dirty="0" smtClean="0"/>
              <a:t> i.e. “called out ones”</a:t>
            </a:r>
            <a:endParaRPr lang="en-US" sz="4000" b="1" i="1" dirty="0"/>
          </a:p>
        </p:txBody>
      </p:sp>
    </p:spTree>
    <p:extLst>
      <p:ext uri="{BB962C8B-B14F-4D97-AF65-F5344CB8AC3E}">
        <p14:creationId xmlns:p14="http://schemas.microsoft.com/office/powerpoint/2010/main" val="1588116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1 John 1:7</a:t>
            </a:r>
            <a:endParaRPr lang="en-US" sz="4800" dirty="0"/>
          </a:p>
        </p:txBody>
      </p:sp>
      <p:sp>
        <p:nvSpPr>
          <p:cNvPr id="3" name="Content Placeholder 2"/>
          <p:cNvSpPr>
            <a:spLocks noGrp="1"/>
          </p:cNvSpPr>
          <p:nvPr>
            <p:ph idx="1"/>
          </p:nvPr>
        </p:nvSpPr>
        <p:spPr>
          <a:xfrm>
            <a:off x="913795" y="2096064"/>
            <a:ext cx="10353762" cy="4510798"/>
          </a:xfrm>
        </p:spPr>
        <p:txBody>
          <a:bodyPr>
            <a:normAutofit/>
          </a:bodyPr>
          <a:lstStyle/>
          <a:p>
            <a:pPr marL="0" indent="0">
              <a:buNone/>
            </a:pPr>
            <a:r>
              <a:rPr lang="en-US" sz="4000" b="1" i="1" dirty="0" smtClean="0"/>
              <a:t>If we confess our sin, he is faithful and just to forgive us our sin and to cleanse us from all unrighteousness.</a:t>
            </a:r>
          </a:p>
        </p:txBody>
      </p:sp>
    </p:spTree>
    <p:extLst>
      <p:ext uri="{BB962C8B-B14F-4D97-AF65-F5344CB8AC3E}">
        <p14:creationId xmlns:p14="http://schemas.microsoft.com/office/powerpoint/2010/main" val="369494428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Luke </a:t>
            </a:r>
            <a:r>
              <a:rPr lang="en-US" sz="4000" dirty="0" smtClean="0"/>
              <a:t>5:33-6:16, week 5</a:t>
            </a:r>
            <a:endParaRPr lang="en-US" sz="4000" dirty="0"/>
          </a:p>
        </p:txBody>
      </p:sp>
      <p:sp>
        <p:nvSpPr>
          <p:cNvPr id="3" name="Content Placeholder 2"/>
          <p:cNvSpPr>
            <a:spLocks noGrp="1"/>
          </p:cNvSpPr>
          <p:nvPr>
            <p:ph idx="1"/>
          </p:nvPr>
        </p:nvSpPr>
        <p:spPr>
          <a:xfrm>
            <a:off x="913795" y="1738649"/>
            <a:ext cx="10353762" cy="4945486"/>
          </a:xfrm>
        </p:spPr>
        <p:txBody>
          <a:bodyPr>
            <a:normAutofit fontScale="92500" lnSpcReduction="10000"/>
          </a:bodyPr>
          <a:lstStyle/>
          <a:p>
            <a:pPr marL="0" indent="0">
              <a:buNone/>
            </a:pPr>
            <a:r>
              <a:rPr lang="en-US" sz="4000" b="1" dirty="0" smtClean="0"/>
              <a:t>Big Idea: </a:t>
            </a:r>
            <a:r>
              <a:rPr lang="en-US" sz="4000" b="1" dirty="0" smtClean="0"/>
              <a:t>Fasting and prayer are “old tricks” and the most reliable way to change the world.</a:t>
            </a:r>
          </a:p>
          <a:p>
            <a:pPr marL="0" indent="0">
              <a:buNone/>
            </a:pPr>
            <a:endParaRPr lang="en-US" sz="4000" b="1" dirty="0"/>
          </a:p>
          <a:p>
            <a:r>
              <a:rPr lang="en-US" sz="4000" b="1" dirty="0" smtClean="0"/>
              <a:t>Please use bulletin tear-offs to let us know who you’re praying for as well as any answered prayers.</a:t>
            </a:r>
            <a:endParaRPr lang="en-US" sz="4000" b="1" dirty="0"/>
          </a:p>
        </p:txBody>
      </p:sp>
    </p:spTree>
    <p:extLst>
      <p:ext uri="{BB962C8B-B14F-4D97-AF65-F5344CB8AC3E}">
        <p14:creationId xmlns:p14="http://schemas.microsoft.com/office/powerpoint/2010/main" val="3558088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1500882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59256152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7672990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4584639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Preparing your heart:</a:t>
            </a:r>
            <a:endParaRPr lang="en-US" sz="4800" dirty="0"/>
          </a:p>
        </p:txBody>
      </p:sp>
      <p:sp>
        <p:nvSpPr>
          <p:cNvPr id="3" name="Content Placeholder 2"/>
          <p:cNvSpPr>
            <a:spLocks noGrp="1"/>
          </p:cNvSpPr>
          <p:nvPr>
            <p:ph idx="1"/>
          </p:nvPr>
        </p:nvSpPr>
        <p:spPr>
          <a:xfrm>
            <a:off x="913795" y="2096064"/>
            <a:ext cx="10353762" cy="4510798"/>
          </a:xfrm>
        </p:spPr>
        <p:txBody>
          <a:bodyPr>
            <a:normAutofit/>
          </a:bodyPr>
          <a:lstStyle/>
          <a:p>
            <a:r>
              <a:rPr lang="en-US" sz="4000" b="1" dirty="0" smtClean="0"/>
              <a:t>Own up to your current prayer life. No sense lying to ourselves or God.</a:t>
            </a:r>
          </a:p>
          <a:p>
            <a:r>
              <a:rPr lang="en-US" sz="4000" b="1" dirty="0" smtClean="0"/>
              <a:t>Ask God to give you a greater prayer life</a:t>
            </a:r>
            <a:r>
              <a:rPr lang="en-US" sz="4000" b="1" dirty="0" smtClean="0"/>
              <a:t>.</a:t>
            </a:r>
          </a:p>
        </p:txBody>
      </p:sp>
    </p:spTree>
    <p:extLst>
      <p:ext uri="{BB962C8B-B14F-4D97-AF65-F5344CB8AC3E}">
        <p14:creationId xmlns:p14="http://schemas.microsoft.com/office/powerpoint/2010/main" val="383466007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Preparing your heart:</a:t>
            </a:r>
            <a:endParaRPr lang="en-US" sz="4800" dirty="0"/>
          </a:p>
        </p:txBody>
      </p:sp>
      <p:sp>
        <p:nvSpPr>
          <p:cNvPr id="3" name="Content Placeholder 2"/>
          <p:cNvSpPr>
            <a:spLocks noGrp="1"/>
          </p:cNvSpPr>
          <p:nvPr>
            <p:ph idx="1"/>
          </p:nvPr>
        </p:nvSpPr>
        <p:spPr>
          <a:xfrm>
            <a:off x="913795" y="2096064"/>
            <a:ext cx="10353762" cy="4510798"/>
          </a:xfrm>
        </p:spPr>
        <p:txBody>
          <a:bodyPr>
            <a:normAutofit/>
          </a:bodyPr>
          <a:lstStyle/>
          <a:p>
            <a:pPr marL="0" indent="0">
              <a:buNone/>
            </a:pPr>
            <a:r>
              <a:rPr lang="en-US" sz="4000" b="1" dirty="0" smtClean="0"/>
              <a:t>It is better to be hurting, desperate, and dependent on God than comfortable and apathetic.</a:t>
            </a:r>
          </a:p>
          <a:p>
            <a:pPr marL="0" indent="0">
              <a:buNone/>
            </a:pPr>
            <a:r>
              <a:rPr lang="en-US" sz="4000" b="1" dirty="0" smtClean="0"/>
              <a:t>Way better.</a:t>
            </a:r>
            <a:endParaRPr lang="en-US" sz="4000" b="1" dirty="0" smtClean="0"/>
          </a:p>
        </p:txBody>
      </p:sp>
    </p:spTree>
    <p:extLst>
      <p:ext uri="{BB962C8B-B14F-4D97-AF65-F5344CB8AC3E}">
        <p14:creationId xmlns:p14="http://schemas.microsoft.com/office/powerpoint/2010/main" val="160678975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Preparing your heart:</a:t>
            </a:r>
            <a:endParaRPr lang="en-US" sz="4800" dirty="0"/>
          </a:p>
        </p:txBody>
      </p:sp>
      <p:sp>
        <p:nvSpPr>
          <p:cNvPr id="3" name="Content Placeholder 2"/>
          <p:cNvSpPr>
            <a:spLocks noGrp="1"/>
          </p:cNvSpPr>
          <p:nvPr>
            <p:ph idx="1"/>
          </p:nvPr>
        </p:nvSpPr>
        <p:spPr>
          <a:xfrm>
            <a:off x="913795" y="2096064"/>
            <a:ext cx="10353762" cy="4446404"/>
          </a:xfrm>
        </p:spPr>
        <p:txBody>
          <a:bodyPr>
            <a:normAutofit/>
          </a:bodyPr>
          <a:lstStyle/>
          <a:p>
            <a:r>
              <a:rPr lang="en-US" sz="4000" b="1" dirty="0" smtClean="0"/>
              <a:t>Deal with your disappointment-</a:t>
            </a:r>
          </a:p>
          <a:p>
            <a:pPr lvl="1"/>
            <a:r>
              <a:rPr lang="en-US" sz="3800" b="1" dirty="0"/>
              <a:t>W</a:t>
            </a:r>
            <a:r>
              <a:rPr lang="en-US" sz="3800" b="1" dirty="0" smtClean="0"/>
              <a:t>ith God.</a:t>
            </a:r>
          </a:p>
          <a:p>
            <a:pPr lvl="1"/>
            <a:r>
              <a:rPr lang="en-US" sz="3800" b="1" dirty="0" smtClean="0"/>
              <a:t>With other believers or spiritual leaders.</a:t>
            </a:r>
          </a:p>
          <a:p>
            <a:pPr lvl="1"/>
            <a:r>
              <a:rPr lang="en-US" sz="3800" b="1" dirty="0" smtClean="0"/>
              <a:t>With </a:t>
            </a:r>
            <a:r>
              <a:rPr lang="en-US" sz="3800" b="1" dirty="0" smtClean="0"/>
              <a:t>yourself.</a:t>
            </a:r>
            <a:endParaRPr lang="en-US" sz="3800" b="1" dirty="0"/>
          </a:p>
        </p:txBody>
      </p:sp>
    </p:spTree>
    <p:extLst>
      <p:ext uri="{BB962C8B-B14F-4D97-AF65-F5344CB8AC3E}">
        <p14:creationId xmlns:p14="http://schemas.microsoft.com/office/powerpoint/2010/main" val="262768360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Preparing your heart:</a:t>
            </a:r>
            <a:endParaRPr lang="en-US" sz="4800" dirty="0"/>
          </a:p>
        </p:txBody>
      </p:sp>
      <p:sp>
        <p:nvSpPr>
          <p:cNvPr id="3" name="Content Placeholder 2"/>
          <p:cNvSpPr>
            <a:spLocks noGrp="1"/>
          </p:cNvSpPr>
          <p:nvPr>
            <p:ph idx="1"/>
          </p:nvPr>
        </p:nvSpPr>
        <p:spPr>
          <a:xfrm>
            <a:off x="913795" y="2096064"/>
            <a:ext cx="10353762" cy="4510798"/>
          </a:xfrm>
        </p:spPr>
        <p:txBody>
          <a:bodyPr>
            <a:normAutofit/>
          </a:bodyPr>
          <a:lstStyle/>
          <a:p>
            <a:pPr marL="0" indent="0">
              <a:buNone/>
            </a:pPr>
            <a:r>
              <a:rPr lang="en-US" sz="4000" b="1" dirty="0" smtClean="0"/>
              <a:t>It is better to talk with God honestly about your hurt or resentment than to stew in the poison of bitterness.</a:t>
            </a:r>
          </a:p>
        </p:txBody>
      </p:sp>
    </p:spTree>
    <p:extLst>
      <p:ext uri="{BB962C8B-B14F-4D97-AF65-F5344CB8AC3E}">
        <p14:creationId xmlns:p14="http://schemas.microsoft.com/office/powerpoint/2010/main" val="32675365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What do the people do?</a:t>
            </a:r>
            <a:endParaRPr lang="en-US" sz="4400" dirty="0"/>
          </a:p>
        </p:txBody>
      </p:sp>
      <p:sp>
        <p:nvSpPr>
          <p:cNvPr id="3" name="Content Placeholder 2"/>
          <p:cNvSpPr>
            <a:spLocks noGrp="1"/>
          </p:cNvSpPr>
          <p:nvPr>
            <p:ph idx="1"/>
          </p:nvPr>
        </p:nvSpPr>
        <p:spPr>
          <a:xfrm>
            <a:off x="913795" y="2096063"/>
            <a:ext cx="10353762" cy="4562314"/>
          </a:xfrm>
        </p:spPr>
        <p:txBody>
          <a:bodyPr>
            <a:normAutofit/>
          </a:bodyPr>
          <a:lstStyle/>
          <a:p>
            <a:r>
              <a:rPr lang="en-US" sz="4000" b="1" dirty="0" smtClean="0"/>
              <a:t>Worship</a:t>
            </a:r>
          </a:p>
          <a:p>
            <a:r>
              <a:rPr lang="en-US" sz="4000" b="1" dirty="0" smtClean="0"/>
              <a:t>Dancing and finger-cymbals</a:t>
            </a:r>
          </a:p>
          <a:p>
            <a:r>
              <a:rPr lang="en-US" sz="4000" b="1" dirty="0" smtClean="0"/>
              <a:t>Prayer</a:t>
            </a:r>
          </a:p>
          <a:p>
            <a:r>
              <a:rPr lang="en-US" sz="4000" b="1" dirty="0" smtClean="0"/>
              <a:t>Mutual support</a:t>
            </a:r>
          </a:p>
          <a:p>
            <a:r>
              <a:rPr lang="en-US" sz="4000" b="1" dirty="0" smtClean="0"/>
              <a:t>Learning</a:t>
            </a:r>
            <a:endParaRPr lang="en-US" sz="4000" b="1" dirty="0"/>
          </a:p>
        </p:txBody>
      </p:sp>
    </p:spTree>
    <p:extLst>
      <p:ext uri="{BB962C8B-B14F-4D97-AF65-F5344CB8AC3E}">
        <p14:creationId xmlns:p14="http://schemas.microsoft.com/office/powerpoint/2010/main" val="348433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Preparing your heart:</a:t>
            </a:r>
            <a:endParaRPr lang="en-US" sz="4800" dirty="0"/>
          </a:p>
        </p:txBody>
      </p:sp>
      <p:sp>
        <p:nvSpPr>
          <p:cNvPr id="3" name="Content Placeholder 2"/>
          <p:cNvSpPr>
            <a:spLocks noGrp="1"/>
          </p:cNvSpPr>
          <p:nvPr>
            <p:ph idx="1"/>
          </p:nvPr>
        </p:nvSpPr>
        <p:spPr>
          <a:xfrm>
            <a:off x="913795" y="2096064"/>
            <a:ext cx="10353762" cy="4600950"/>
          </a:xfrm>
        </p:spPr>
        <p:txBody>
          <a:bodyPr>
            <a:normAutofit/>
          </a:bodyPr>
          <a:lstStyle/>
          <a:p>
            <a:r>
              <a:rPr lang="en-US" sz="4000" b="1" dirty="0" smtClean="0"/>
              <a:t>Deal with your sin.</a:t>
            </a:r>
          </a:p>
          <a:p>
            <a:pPr lvl="1"/>
            <a:r>
              <a:rPr lang="en-US" sz="3600" b="1" dirty="0" smtClean="0"/>
              <a:t>Confess it.</a:t>
            </a:r>
          </a:p>
          <a:p>
            <a:pPr lvl="1"/>
            <a:r>
              <a:rPr lang="en-US" sz="3600" b="1" dirty="0" smtClean="0"/>
              <a:t>Do everything you know to do to overcome.</a:t>
            </a:r>
          </a:p>
          <a:p>
            <a:pPr lvl="1"/>
            <a:r>
              <a:rPr lang="en-US" sz="3600" b="1" dirty="0" smtClean="0"/>
              <a:t>Ask God to show you what else you can do to grow.</a:t>
            </a:r>
            <a:endParaRPr lang="en-US" sz="3600" b="1" dirty="0"/>
          </a:p>
        </p:txBody>
      </p:sp>
    </p:spTree>
    <p:extLst>
      <p:ext uri="{BB962C8B-B14F-4D97-AF65-F5344CB8AC3E}">
        <p14:creationId xmlns:p14="http://schemas.microsoft.com/office/powerpoint/2010/main" val="261221552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Preparing your heart:</a:t>
            </a:r>
            <a:endParaRPr lang="en-US" sz="4800" dirty="0"/>
          </a:p>
        </p:txBody>
      </p:sp>
      <p:sp>
        <p:nvSpPr>
          <p:cNvPr id="3" name="Content Placeholder 2"/>
          <p:cNvSpPr>
            <a:spLocks noGrp="1"/>
          </p:cNvSpPr>
          <p:nvPr>
            <p:ph idx="1"/>
          </p:nvPr>
        </p:nvSpPr>
        <p:spPr>
          <a:xfrm>
            <a:off x="913795" y="2096064"/>
            <a:ext cx="10353762" cy="4485040"/>
          </a:xfrm>
        </p:spPr>
        <p:txBody>
          <a:bodyPr>
            <a:normAutofit/>
          </a:bodyPr>
          <a:lstStyle/>
          <a:p>
            <a:r>
              <a:rPr lang="en-US" sz="4000" b="1" dirty="0" smtClean="0"/>
              <a:t>Deal with your fears:</a:t>
            </a:r>
          </a:p>
          <a:p>
            <a:pPr lvl="1"/>
            <a:r>
              <a:rPr lang="en-US" sz="3600" b="1" dirty="0" smtClean="0"/>
              <a:t>Social insecurities.</a:t>
            </a:r>
          </a:p>
          <a:p>
            <a:pPr lvl="1"/>
            <a:r>
              <a:rPr lang="en-US" sz="3600" b="1" dirty="0" smtClean="0"/>
              <a:t>Finances.</a:t>
            </a:r>
          </a:p>
          <a:p>
            <a:pPr lvl="1"/>
            <a:r>
              <a:rPr lang="en-US" sz="3600" b="1" dirty="0" smtClean="0"/>
              <a:t>Career and future.</a:t>
            </a:r>
            <a:endParaRPr lang="en-US" sz="3600" b="1" dirty="0"/>
          </a:p>
        </p:txBody>
      </p:sp>
    </p:spTree>
    <p:extLst>
      <p:ext uri="{BB962C8B-B14F-4D97-AF65-F5344CB8AC3E}">
        <p14:creationId xmlns:p14="http://schemas.microsoft.com/office/powerpoint/2010/main" val="427840574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Preparing your heart:</a:t>
            </a:r>
            <a:endParaRPr lang="en-US" sz="4800" dirty="0"/>
          </a:p>
        </p:txBody>
      </p:sp>
      <p:sp>
        <p:nvSpPr>
          <p:cNvPr id="3" name="Content Placeholder 2"/>
          <p:cNvSpPr>
            <a:spLocks noGrp="1"/>
          </p:cNvSpPr>
          <p:nvPr>
            <p:ph idx="1"/>
          </p:nvPr>
        </p:nvSpPr>
        <p:spPr/>
        <p:txBody>
          <a:bodyPr>
            <a:normAutofit fontScale="92500"/>
          </a:bodyPr>
          <a:lstStyle/>
          <a:p>
            <a:r>
              <a:rPr lang="en-US" sz="4000" b="1" dirty="0" smtClean="0"/>
              <a:t>Expect God to respond to your honesty.</a:t>
            </a:r>
          </a:p>
          <a:p>
            <a:r>
              <a:rPr lang="en-US" sz="4000" b="1" dirty="0" smtClean="0"/>
              <a:t>Expect to fear God more appropriately.</a:t>
            </a:r>
          </a:p>
          <a:p>
            <a:r>
              <a:rPr lang="en-US" sz="4000" b="1" dirty="0" smtClean="0"/>
              <a:t>Expect your values to change.</a:t>
            </a:r>
            <a:endParaRPr lang="en-US" sz="3600" b="1" dirty="0"/>
          </a:p>
        </p:txBody>
      </p:sp>
    </p:spTree>
    <p:extLst>
      <p:ext uri="{BB962C8B-B14F-4D97-AF65-F5344CB8AC3E}">
        <p14:creationId xmlns:p14="http://schemas.microsoft.com/office/powerpoint/2010/main" val="31903401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What do the people do?</a:t>
            </a:r>
            <a:endParaRPr lang="en-US" sz="4400" dirty="0"/>
          </a:p>
        </p:txBody>
      </p:sp>
      <p:sp>
        <p:nvSpPr>
          <p:cNvPr id="3" name="Content Placeholder 2"/>
          <p:cNvSpPr>
            <a:spLocks noGrp="1"/>
          </p:cNvSpPr>
          <p:nvPr>
            <p:ph idx="1"/>
          </p:nvPr>
        </p:nvSpPr>
        <p:spPr/>
        <p:txBody>
          <a:bodyPr>
            <a:normAutofit/>
          </a:bodyPr>
          <a:lstStyle/>
          <a:p>
            <a:r>
              <a:rPr lang="en-US" sz="4000" b="1" dirty="0" smtClean="0"/>
              <a:t>We want you to recharge </a:t>
            </a:r>
            <a:r>
              <a:rPr lang="en-US" sz="4000" b="1" i="1" dirty="0" smtClean="0"/>
              <a:t>if you need it.</a:t>
            </a:r>
          </a:p>
          <a:p>
            <a:r>
              <a:rPr lang="en-US" sz="4000" b="1" dirty="0" smtClean="0"/>
              <a:t>It is preferable for you to have the maturity to be self-feeding.</a:t>
            </a:r>
            <a:endParaRPr lang="en-US" sz="4000" b="1" dirty="0"/>
          </a:p>
        </p:txBody>
      </p:sp>
    </p:spTree>
    <p:extLst>
      <p:ext uri="{BB962C8B-B14F-4D97-AF65-F5344CB8AC3E}">
        <p14:creationId xmlns:p14="http://schemas.microsoft.com/office/powerpoint/2010/main" val="2084354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Hebrews 5:7</a:t>
            </a:r>
            <a:endParaRPr lang="en-US" sz="4400" dirty="0"/>
          </a:p>
        </p:txBody>
      </p:sp>
      <p:sp>
        <p:nvSpPr>
          <p:cNvPr id="3" name="Content Placeholder 2"/>
          <p:cNvSpPr>
            <a:spLocks noGrp="1"/>
          </p:cNvSpPr>
          <p:nvPr>
            <p:ph idx="1"/>
          </p:nvPr>
        </p:nvSpPr>
        <p:spPr/>
        <p:txBody>
          <a:bodyPr>
            <a:normAutofit/>
          </a:bodyPr>
          <a:lstStyle/>
          <a:p>
            <a:pPr marL="0" indent="0">
              <a:buNone/>
            </a:pPr>
            <a:r>
              <a:rPr lang="en-US" sz="4000" b="1" i="1" dirty="0" smtClean="0"/>
              <a:t>In the days of his flesh, Jesus offered up prayers and supplications, with loud cries and tears, to him who was able to save him from death, and he was heard because of his reverence.</a:t>
            </a:r>
            <a:endParaRPr lang="en-US" sz="4000" b="1" i="1" dirty="0"/>
          </a:p>
        </p:txBody>
      </p:sp>
    </p:spTree>
    <p:extLst>
      <p:ext uri="{BB962C8B-B14F-4D97-AF65-F5344CB8AC3E}">
        <p14:creationId xmlns:p14="http://schemas.microsoft.com/office/powerpoint/2010/main" val="36592937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Hebrews 5:8</a:t>
            </a:r>
            <a:endParaRPr lang="en-US" sz="4400" dirty="0"/>
          </a:p>
        </p:txBody>
      </p:sp>
      <p:sp>
        <p:nvSpPr>
          <p:cNvPr id="3" name="Content Placeholder 2"/>
          <p:cNvSpPr>
            <a:spLocks noGrp="1"/>
          </p:cNvSpPr>
          <p:nvPr>
            <p:ph idx="1"/>
          </p:nvPr>
        </p:nvSpPr>
        <p:spPr/>
        <p:txBody>
          <a:bodyPr>
            <a:normAutofit/>
          </a:bodyPr>
          <a:lstStyle/>
          <a:p>
            <a:pPr marL="0" indent="0">
              <a:buNone/>
            </a:pPr>
            <a:r>
              <a:rPr lang="en-US" sz="4000" b="1" i="1" dirty="0" smtClean="0"/>
              <a:t>Although he was a son, he learned obedience through what he suffered.</a:t>
            </a:r>
            <a:endParaRPr lang="en-US" sz="4000" b="1" i="1" dirty="0"/>
          </a:p>
        </p:txBody>
      </p:sp>
    </p:spTree>
    <p:extLst>
      <p:ext uri="{BB962C8B-B14F-4D97-AF65-F5344CB8AC3E}">
        <p14:creationId xmlns:p14="http://schemas.microsoft.com/office/powerpoint/2010/main" val="10610011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Hebrews 5:9-10</a:t>
            </a:r>
            <a:endParaRPr lang="en-US" sz="4400" dirty="0"/>
          </a:p>
        </p:txBody>
      </p:sp>
      <p:sp>
        <p:nvSpPr>
          <p:cNvPr id="3" name="Content Placeholder 2"/>
          <p:cNvSpPr>
            <a:spLocks noGrp="1"/>
          </p:cNvSpPr>
          <p:nvPr>
            <p:ph idx="1"/>
          </p:nvPr>
        </p:nvSpPr>
        <p:spPr/>
        <p:txBody>
          <a:bodyPr>
            <a:normAutofit/>
          </a:bodyPr>
          <a:lstStyle/>
          <a:p>
            <a:pPr marL="0" indent="0">
              <a:buNone/>
            </a:pPr>
            <a:r>
              <a:rPr lang="en-US" sz="4000" b="1" i="1" dirty="0" smtClean="0"/>
              <a:t>And being made perfect, he became the source of eternal salvation to all who obey him, being designated by God a high priest after the order of Melchizedek.</a:t>
            </a:r>
            <a:endParaRPr lang="en-US" sz="4000" b="1" i="1" dirty="0"/>
          </a:p>
        </p:txBody>
      </p:sp>
    </p:spTree>
    <p:extLst>
      <p:ext uri="{BB962C8B-B14F-4D97-AF65-F5344CB8AC3E}">
        <p14:creationId xmlns:p14="http://schemas.microsoft.com/office/powerpoint/2010/main" val="9705421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docProps/app.xml><?xml version="1.0" encoding="utf-8"?>
<Properties xmlns="http://schemas.openxmlformats.org/officeDocument/2006/extended-properties" xmlns:vt="http://schemas.openxmlformats.org/officeDocument/2006/docPropsVTypes">
  <Template>TM04033921[[fn=Damask]]</Template>
  <TotalTime>2378</TotalTime>
  <Words>1419</Words>
  <Application>Microsoft Office PowerPoint</Application>
  <PresentationFormat>Widescreen</PresentationFormat>
  <Paragraphs>132</Paragraphs>
  <Slides>52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52</vt:i4>
      </vt:variant>
    </vt:vector>
  </HeadingPairs>
  <TitlesOfParts>
    <vt:vector size="55" baseType="lpstr">
      <vt:lpstr>Arial</vt:lpstr>
      <vt:lpstr>Century Schoolbook</vt:lpstr>
      <vt:lpstr>Damask</vt:lpstr>
      <vt:lpstr>New Dogs, old tricks</vt:lpstr>
      <vt:lpstr>Why attend church?</vt:lpstr>
      <vt:lpstr>What is church?</vt:lpstr>
      <vt:lpstr>What is church?</vt:lpstr>
      <vt:lpstr>What do the people do?</vt:lpstr>
      <vt:lpstr>What do the people do?</vt:lpstr>
      <vt:lpstr>Hebrews 5:7</vt:lpstr>
      <vt:lpstr>Hebrews 5:8</vt:lpstr>
      <vt:lpstr>Hebrews 5:9-10</vt:lpstr>
      <vt:lpstr>Hebrews 5:11</vt:lpstr>
      <vt:lpstr>Hebrews 5:12</vt:lpstr>
      <vt:lpstr>Summary Thoughts</vt:lpstr>
      <vt:lpstr>Philosophical shift:</vt:lpstr>
      <vt:lpstr>Philosophical shift (2):</vt:lpstr>
      <vt:lpstr>Philosophical shift (3):</vt:lpstr>
      <vt:lpstr>Philosophical shift (4):</vt:lpstr>
      <vt:lpstr>Philosophical shift (5):</vt:lpstr>
      <vt:lpstr>Philosophical shift (6):</vt:lpstr>
      <vt:lpstr>1 Thessalonians 2:7-8</vt:lpstr>
      <vt:lpstr>Summary Thought:</vt:lpstr>
      <vt:lpstr>Calling Series, Week 1</vt:lpstr>
      <vt:lpstr>Calling series, week 2</vt:lpstr>
      <vt:lpstr>Luke 5:33-6:16, Week 3</vt:lpstr>
      <vt:lpstr>Luke 5:33-6:16, week 4 (last week)</vt:lpstr>
      <vt:lpstr>Luke 5:33-6:16, week 4 (last week)</vt:lpstr>
      <vt:lpstr>Luke 5:33-6:16, week 5</vt:lpstr>
      <vt:lpstr>5:33-39 fasting? (1)</vt:lpstr>
      <vt:lpstr>5:33-39 fasting? (2)</vt:lpstr>
      <vt:lpstr>5:33-39 fasting? (3)</vt:lpstr>
      <vt:lpstr>Application:</vt:lpstr>
      <vt:lpstr>6:12-16 Calling the twelve</vt:lpstr>
      <vt:lpstr>6:12-16 Calling the twelve (2)</vt:lpstr>
      <vt:lpstr>Principles of Prayer:</vt:lpstr>
      <vt:lpstr>Principles of Prayer (2):</vt:lpstr>
      <vt:lpstr>Principles of Prayer (3):</vt:lpstr>
      <vt:lpstr>Principles of Prayer (4):</vt:lpstr>
      <vt:lpstr>Principles of Prayer (5):</vt:lpstr>
      <vt:lpstr>Principles of Prayer (6):</vt:lpstr>
      <vt:lpstr>Principles of Prayer (7):</vt:lpstr>
      <vt:lpstr>1 John 1:7</vt:lpstr>
      <vt:lpstr>Luke 5:33-6:16, week 5</vt:lpstr>
      <vt:lpstr>PowerPoint Presentation</vt:lpstr>
      <vt:lpstr>PowerPoint Presentation</vt:lpstr>
      <vt:lpstr>PowerPoint Presentation</vt:lpstr>
      <vt:lpstr>PowerPoint Presentation</vt:lpstr>
      <vt:lpstr>Preparing your heart:</vt:lpstr>
      <vt:lpstr>Preparing your heart:</vt:lpstr>
      <vt:lpstr>Preparing your heart:</vt:lpstr>
      <vt:lpstr>Preparing your heart:</vt:lpstr>
      <vt:lpstr>Preparing your heart:</vt:lpstr>
      <vt:lpstr>Preparing your heart:</vt:lpstr>
      <vt:lpstr>Preparing your heart:</vt:lpstr>
    </vt:vector>
  </TitlesOfParts>
  <Company>Bemidji House of Prayer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life for you</dc:title>
  <dc:creator>Pastor Mike</dc:creator>
  <cp:lastModifiedBy>Pastor Mike</cp:lastModifiedBy>
  <cp:revision>46</cp:revision>
  <dcterms:created xsi:type="dcterms:W3CDTF">2019-05-25T17:39:51Z</dcterms:created>
  <dcterms:modified xsi:type="dcterms:W3CDTF">2019-06-09T11:46:05Z</dcterms:modified>
</cp:coreProperties>
</file>