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1"/>
  </p:handoutMasterIdLst>
  <p:sldIdLst>
    <p:sldId id="256" r:id="rId2"/>
    <p:sldId id="284" r:id="rId3"/>
    <p:sldId id="257" r:id="rId4"/>
    <p:sldId id="258" r:id="rId5"/>
    <p:sldId id="259" r:id="rId6"/>
    <p:sldId id="260" r:id="rId7"/>
    <p:sldId id="261" r:id="rId8"/>
    <p:sldId id="262" r:id="rId9"/>
    <p:sldId id="288" r:id="rId10"/>
    <p:sldId id="263" r:id="rId11"/>
    <p:sldId id="264" r:id="rId12"/>
    <p:sldId id="265" r:id="rId13"/>
    <p:sldId id="266" r:id="rId14"/>
    <p:sldId id="267" r:id="rId15"/>
    <p:sldId id="268" r:id="rId16"/>
    <p:sldId id="269" r:id="rId17"/>
    <p:sldId id="270" r:id="rId18"/>
    <p:sldId id="271" r:id="rId19"/>
    <p:sldId id="286" r:id="rId20"/>
    <p:sldId id="281" r:id="rId21"/>
    <p:sldId id="280" r:id="rId22"/>
    <p:sldId id="272" r:id="rId23"/>
    <p:sldId id="279" r:id="rId24"/>
    <p:sldId id="287" r:id="rId25"/>
    <p:sldId id="282" r:id="rId26"/>
    <p:sldId id="273" r:id="rId27"/>
    <p:sldId id="274" r:id="rId28"/>
    <p:sldId id="283" r:id="rId29"/>
    <p:sldId id="285" r:id="rId3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0F9A07FB-8936-4A7E-A4EE-1A76673577B6}" type="datetimeFigureOut">
              <a:rPr lang="en-US" smtClean="0"/>
              <a:t>5/18/2019</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0D886982-D09B-4159-8750-A5E6FA672D75}" type="slidenum">
              <a:rPr lang="en-US" smtClean="0"/>
              <a:t>‹#›</a:t>
            </a:fld>
            <a:endParaRPr lang="en-US"/>
          </a:p>
        </p:txBody>
      </p:sp>
    </p:spTree>
    <p:extLst>
      <p:ext uri="{BB962C8B-B14F-4D97-AF65-F5344CB8AC3E}">
        <p14:creationId xmlns:p14="http://schemas.microsoft.com/office/powerpoint/2010/main" val="5216677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5/18/2019</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Bold faith, </a:t>
            </a:r>
            <a:br>
              <a:rPr lang="en-US" sz="6000" dirty="0" smtClean="0"/>
            </a:br>
            <a:r>
              <a:rPr lang="en-US" sz="6000" dirty="0" smtClean="0"/>
              <a:t>deep cleansing</a:t>
            </a:r>
            <a:endParaRPr lang="en-US" sz="6000" dirty="0"/>
          </a:p>
        </p:txBody>
      </p:sp>
      <p:sp>
        <p:nvSpPr>
          <p:cNvPr id="3" name="Subtitle 2"/>
          <p:cNvSpPr>
            <a:spLocks noGrp="1"/>
          </p:cNvSpPr>
          <p:nvPr>
            <p:ph type="subTitle" idx="1"/>
          </p:nvPr>
        </p:nvSpPr>
        <p:spPr/>
        <p:txBody>
          <a:bodyPr>
            <a:normAutofit/>
          </a:bodyPr>
          <a:lstStyle/>
          <a:p>
            <a:r>
              <a:rPr lang="en-US" sz="4000" dirty="0" smtClean="0"/>
              <a:t>Luke 5:12-32</a:t>
            </a:r>
            <a:endParaRPr lang="en-US" sz="4000" dirty="0"/>
          </a:p>
        </p:txBody>
      </p:sp>
    </p:spTree>
    <p:extLst>
      <p:ext uri="{BB962C8B-B14F-4D97-AF65-F5344CB8AC3E}">
        <p14:creationId xmlns:p14="http://schemas.microsoft.com/office/powerpoint/2010/main" val="4110618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5:25-26</a:t>
            </a:r>
            <a:endParaRPr lang="en-US" dirty="0"/>
          </a:p>
        </p:txBody>
      </p:sp>
      <p:sp>
        <p:nvSpPr>
          <p:cNvPr id="3" name="Content Placeholder 2"/>
          <p:cNvSpPr>
            <a:spLocks noGrp="1"/>
          </p:cNvSpPr>
          <p:nvPr>
            <p:ph idx="1"/>
          </p:nvPr>
        </p:nvSpPr>
        <p:spPr>
          <a:xfrm>
            <a:off x="913795" y="1935921"/>
            <a:ext cx="10353762" cy="4290708"/>
          </a:xfrm>
        </p:spPr>
        <p:txBody>
          <a:bodyPr>
            <a:noAutofit/>
          </a:bodyPr>
          <a:lstStyle/>
          <a:p>
            <a:pPr marL="0" indent="0">
              <a:buNone/>
            </a:pPr>
            <a:r>
              <a:rPr lang="en-US" sz="3600" b="1" baseline="30000" dirty="0">
                <a:effectLst/>
              </a:rPr>
              <a:t>25 </a:t>
            </a:r>
            <a:r>
              <a:rPr lang="en-US" sz="3600" dirty="0">
                <a:effectLst/>
              </a:rPr>
              <a:t>And immediately he rose up before them and picked up what he had been lying on and went home, glorifying God. </a:t>
            </a:r>
            <a:r>
              <a:rPr lang="en-US" sz="3600" b="1" baseline="30000" dirty="0">
                <a:effectLst/>
              </a:rPr>
              <a:t>26 </a:t>
            </a:r>
            <a:r>
              <a:rPr lang="en-US" sz="3600" dirty="0">
                <a:effectLst/>
              </a:rPr>
              <a:t>And amazement seized them all, and they glorified God and were filled with awe, saying, “We have seen extraordinary things today.”</a:t>
            </a:r>
            <a:endParaRPr lang="en-US" sz="3600" dirty="0"/>
          </a:p>
        </p:txBody>
      </p:sp>
    </p:spTree>
    <p:extLst>
      <p:ext uri="{BB962C8B-B14F-4D97-AF65-F5344CB8AC3E}">
        <p14:creationId xmlns:p14="http://schemas.microsoft.com/office/powerpoint/2010/main" val="6262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5:27-28</a:t>
            </a:r>
            <a:endParaRPr lang="en-US" dirty="0"/>
          </a:p>
        </p:txBody>
      </p:sp>
      <p:sp>
        <p:nvSpPr>
          <p:cNvPr id="3" name="Content Placeholder 2"/>
          <p:cNvSpPr>
            <a:spLocks noGrp="1"/>
          </p:cNvSpPr>
          <p:nvPr>
            <p:ph idx="1"/>
          </p:nvPr>
        </p:nvSpPr>
        <p:spPr/>
        <p:txBody>
          <a:bodyPr>
            <a:normAutofit/>
          </a:bodyPr>
          <a:lstStyle/>
          <a:p>
            <a:pPr marL="0" indent="0">
              <a:buNone/>
            </a:pPr>
            <a:r>
              <a:rPr lang="en-US" sz="3600" b="1" baseline="30000" dirty="0">
                <a:effectLst/>
              </a:rPr>
              <a:t>27 </a:t>
            </a:r>
            <a:r>
              <a:rPr lang="en-US" sz="3600" dirty="0">
                <a:effectLst/>
              </a:rPr>
              <a:t>After this he went out and saw a tax collector named Levi, sitting at the tax booth. And he said to him, “Follow me.” </a:t>
            </a:r>
            <a:r>
              <a:rPr lang="en-US" sz="3600" b="1" baseline="30000" dirty="0">
                <a:effectLst/>
              </a:rPr>
              <a:t>28 </a:t>
            </a:r>
            <a:r>
              <a:rPr lang="en-US" sz="3600" dirty="0">
                <a:effectLst/>
              </a:rPr>
              <a:t>And leaving everything, he rose and followed him.</a:t>
            </a:r>
            <a:endParaRPr lang="en-US" sz="3600" dirty="0"/>
          </a:p>
        </p:txBody>
      </p:sp>
    </p:spTree>
    <p:extLst>
      <p:ext uri="{BB962C8B-B14F-4D97-AF65-F5344CB8AC3E}">
        <p14:creationId xmlns:p14="http://schemas.microsoft.com/office/powerpoint/2010/main" val="3956562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5:29-30</a:t>
            </a:r>
            <a:endParaRPr lang="en-US" dirty="0"/>
          </a:p>
        </p:txBody>
      </p:sp>
      <p:sp>
        <p:nvSpPr>
          <p:cNvPr id="3" name="Content Placeholder 2"/>
          <p:cNvSpPr>
            <a:spLocks noGrp="1"/>
          </p:cNvSpPr>
          <p:nvPr>
            <p:ph idx="1"/>
          </p:nvPr>
        </p:nvSpPr>
        <p:spPr>
          <a:xfrm>
            <a:off x="913795" y="1935921"/>
            <a:ext cx="10353762" cy="4305222"/>
          </a:xfrm>
        </p:spPr>
        <p:txBody>
          <a:bodyPr>
            <a:noAutofit/>
          </a:bodyPr>
          <a:lstStyle/>
          <a:p>
            <a:pPr marL="0" indent="0">
              <a:buNone/>
            </a:pPr>
            <a:r>
              <a:rPr lang="en-US" sz="3600" b="1" baseline="30000" dirty="0">
                <a:effectLst/>
              </a:rPr>
              <a:t>29 </a:t>
            </a:r>
            <a:r>
              <a:rPr lang="en-US" sz="3600" dirty="0">
                <a:effectLst/>
              </a:rPr>
              <a:t>And Levi made him a great feast in his house, and there was a large company of tax collectors and others reclining at table with them. </a:t>
            </a:r>
            <a:r>
              <a:rPr lang="en-US" sz="3600" b="1" baseline="30000" dirty="0">
                <a:effectLst/>
              </a:rPr>
              <a:t>30 </a:t>
            </a:r>
            <a:r>
              <a:rPr lang="en-US" sz="3600" dirty="0">
                <a:effectLst/>
              </a:rPr>
              <a:t>And the Pharisees and their scribes grumbled at his disciples, saying, “Why do you eat and drink with tax collectors and sinners?”</a:t>
            </a:r>
            <a:endParaRPr lang="en-US" sz="3600" dirty="0"/>
          </a:p>
        </p:txBody>
      </p:sp>
    </p:spTree>
    <p:extLst>
      <p:ext uri="{BB962C8B-B14F-4D97-AF65-F5344CB8AC3E}">
        <p14:creationId xmlns:p14="http://schemas.microsoft.com/office/powerpoint/2010/main" val="781450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5:31-32</a:t>
            </a:r>
            <a:endParaRPr lang="en-US" dirty="0"/>
          </a:p>
        </p:txBody>
      </p:sp>
      <p:sp>
        <p:nvSpPr>
          <p:cNvPr id="3" name="Content Placeholder 2"/>
          <p:cNvSpPr>
            <a:spLocks noGrp="1"/>
          </p:cNvSpPr>
          <p:nvPr>
            <p:ph idx="1"/>
          </p:nvPr>
        </p:nvSpPr>
        <p:spPr/>
        <p:txBody>
          <a:bodyPr>
            <a:normAutofit/>
          </a:bodyPr>
          <a:lstStyle/>
          <a:p>
            <a:pPr marL="0" indent="0">
              <a:buNone/>
            </a:pPr>
            <a:r>
              <a:rPr lang="en-US" sz="3600" b="1" baseline="30000" dirty="0">
                <a:effectLst/>
              </a:rPr>
              <a:t>31 </a:t>
            </a:r>
            <a:r>
              <a:rPr lang="en-US" sz="3600" dirty="0">
                <a:effectLst/>
              </a:rPr>
              <a:t>And Jesus answered them, “Those who are well have no need of a physician, but those who are sick. </a:t>
            </a:r>
            <a:r>
              <a:rPr lang="en-US" sz="3600" b="1" baseline="30000" dirty="0">
                <a:effectLst/>
              </a:rPr>
              <a:t>32 </a:t>
            </a:r>
            <a:r>
              <a:rPr lang="en-US" sz="3600" dirty="0">
                <a:effectLst/>
              </a:rPr>
              <a:t>I have not come to call the righteous but sinners to repentance.”</a:t>
            </a:r>
            <a:endParaRPr lang="en-US" sz="3600" dirty="0"/>
          </a:p>
        </p:txBody>
      </p:sp>
    </p:spTree>
    <p:extLst>
      <p:ext uri="{BB962C8B-B14F-4D97-AF65-F5344CB8AC3E}">
        <p14:creationId xmlns:p14="http://schemas.microsoft.com/office/powerpoint/2010/main" val="33999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5:12-32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BIG IDEA: </a:t>
            </a:r>
            <a:r>
              <a:rPr lang="en-US" sz="3600" b="1" dirty="0">
                <a:effectLst/>
              </a:rPr>
              <a:t>Jesus calls us come to him boldly for deep cleansing despite hopeless circumstances and potential controversy, trusting that the work he does IN us will be a catalyst for the work he does THRU us.</a:t>
            </a:r>
            <a:endParaRPr lang="en-US" sz="3600" dirty="0"/>
          </a:p>
        </p:txBody>
      </p:sp>
    </p:spTree>
    <p:extLst>
      <p:ext uri="{BB962C8B-B14F-4D97-AF65-F5344CB8AC3E}">
        <p14:creationId xmlns:p14="http://schemas.microsoft.com/office/powerpoint/2010/main" val="3780113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story features:</a:t>
            </a:r>
            <a:endParaRPr lang="en-US" dirty="0"/>
          </a:p>
        </p:txBody>
      </p:sp>
      <p:sp>
        <p:nvSpPr>
          <p:cNvPr id="3" name="Content Placeholder 2"/>
          <p:cNvSpPr>
            <a:spLocks noGrp="1"/>
          </p:cNvSpPr>
          <p:nvPr>
            <p:ph idx="1"/>
          </p:nvPr>
        </p:nvSpPr>
        <p:spPr>
          <a:xfrm>
            <a:off x="913795" y="1625600"/>
            <a:ext cx="10353762" cy="4165600"/>
          </a:xfrm>
        </p:spPr>
        <p:txBody>
          <a:bodyPr>
            <a:normAutofit/>
          </a:bodyPr>
          <a:lstStyle/>
          <a:p>
            <a:pPr fontAlgn="base"/>
            <a:r>
              <a:rPr lang="en-US" sz="3600" dirty="0" smtClean="0">
                <a:effectLst/>
              </a:rPr>
              <a:t>Bold faith.</a:t>
            </a:r>
          </a:p>
          <a:p>
            <a:pPr fontAlgn="base"/>
            <a:r>
              <a:rPr lang="en-US" sz="3600" dirty="0">
                <a:effectLst/>
              </a:rPr>
              <a:t>Hopeless circumstances.</a:t>
            </a:r>
          </a:p>
          <a:p>
            <a:pPr fontAlgn="base"/>
            <a:r>
              <a:rPr lang="en-US" sz="3600" dirty="0" smtClean="0">
                <a:effectLst/>
              </a:rPr>
              <a:t>Deep cleansing.</a:t>
            </a:r>
          </a:p>
          <a:p>
            <a:pPr fontAlgn="base"/>
            <a:r>
              <a:rPr lang="en-US" sz="3600" dirty="0" smtClean="0">
                <a:effectLst/>
              </a:rPr>
              <a:t>Controversy.</a:t>
            </a:r>
          </a:p>
          <a:p>
            <a:pPr fontAlgn="base"/>
            <a:r>
              <a:rPr lang="en-US" sz="3600" dirty="0" smtClean="0">
                <a:effectLst/>
              </a:rPr>
              <a:t>Kingdom Advance.</a:t>
            </a:r>
            <a:endParaRPr lang="en-US" sz="3600" dirty="0">
              <a:effectLst/>
            </a:endParaRPr>
          </a:p>
        </p:txBody>
      </p:sp>
    </p:spTree>
    <p:extLst>
      <p:ext uri="{BB962C8B-B14F-4D97-AF65-F5344CB8AC3E}">
        <p14:creationId xmlns:p14="http://schemas.microsoft.com/office/powerpoint/2010/main" val="49225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57943"/>
          </a:xfrm>
        </p:spPr>
        <p:txBody>
          <a:bodyPr/>
          <a:lstStyle/>
          <a:p>
            <a:r>
              <a:rPr lang="en-US" dirty="0" smtClean="0"/>
              <a:t>V12-16 Cleansing of Leper</a:t>
            </a:r>
            <a:endParaRPr lang="en-US" dirty="0"/>
          </a:p>
        </p:txBody>
      </p:sp>
      <p:sp>
        <p:nvSpPr>
          <p:cNvPr id="3" name="Content Placeholder 2"/>
          <p:cNvSpPr>
            <a:spLocks noGrp="1"/>
          </p:cNvSpPr>
          <p:nvPr>
            <p:ph idx="1"/>
          </p:nvPr>
        </p:nvSpPr>
        <p:spPr>
          <a:xfrm>
            <a:off x="913795" y="1857829"/>
            <a:ext cx="10353762" cy="3933371"/>
          </a:xfrm>
        </p:spPr>
        <p:txBody>
          <a:bodyPr/>
          <a:lstStyle/>
          <a:p>
            <a:pPr fontAlgn="base"/>
            <a:r>
              <a:rPr lang="en-US" sz="3600" dirty="0" smtClean="0">
                <a:effectLst/>
              </a:rPr>
              <a:t>Bold </a:t>
            </a:r>
            <a:r>
              <a:rPr lang="en-US" sz="3600" dirty="0">
                <a:effectLst/>
              </a:rPr>
              <a:t>Faith = “If you </a:t>
            </a:r>
            <a:r>
              <a:rPr lang="en-US" sz="3600" dirty="0" smtClean="0">
                <a:effectLst/>
              </a:rPr>
              <a:t>will, you can…”, kneeling</a:t>
            </a:r>
          </a:p>
          <a:p>
            <a:pPr fontAlgn="base"/>
            <a:r>
              <a:rPr lang="en-US" sz="3600" dirty="0">
                <a:effectLst/>
              </a:rPr>
              <a:t>Hopelessly unclean, social ostracism.</a:t>
            </a:r>
          </a:p>
          <a:p>
            <a:pPr fontAlgn="base"/>
            <a:r>
              <a:rPr lang="en-US" sz="3600" dirty="0" smtClean="0">
                <a:effectLst/>
              </a:rPr>
              <a:t>Deep </a:t>
            </a:r>
            <a:r>
              <a:rPr lang="en-US" sz="3600" dirty="0">
                <a:effectLst/>
              </a:rPr>
              <a:t>Cleansing =  disease and ritual </a:t>
            </a:r>
            <a:r>
              <a:rPr lang="en-US" sz="3600" dirty="0" smtClean="0">
                <a:effectLst/>
              </a:rPr>
              <a:t>impurity</a:t>
            </a:r>
          </a:p>
          <a:p>
            <a:endParaRPr lang="en-US" dirty="0"/>
          </a:p>
        </p:txBody>
      </p:sp>
    </p:spTree>
    <p:extLst>
      <p:ext uri="{BB962C8B-B14F-4D97-AF65-F5344CB8AC3E}">
        <p14:creationId xmlns:p14="http://schemas.microsoft.com/office/powerpoint/2010/main" val="3989418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146629"/>
          </a:xfrm>
        </p:spPr>
        <p:txBody>
          <a:bodyPr/>
          <a:lstStyle/>
          <a:p>
            <a:r>
              <a:rPr lang="en-US" dirty="0"/>
              <a:t>V12-16 Cleansing of Leper</a:t>
            </a:r>
          </a:p>
        </p:txBody>
      </p:sp>
      <p:sp>
        <p:nvSpPr>
          <p:cNvPr id="3" name="Content Placeholder 2"/>
          <p:cNvSpPr>
            <a:spLocks noGrp="1"/>
          </p:cNvSpPr>
          <p:nvPr>
            <p:ph idx="1"/>
          </p:nvPr>
        </p:nvSpPr>
        <p:spPr/>
        <p:txBody>
          <a:bodyPr>
            <a:normAutofit/>
          </a:bodyPr>
          <a:lstStyle/>
          <a:p>
            <a:r>
              <a:rPr lang="en-US" sz="3600" dirty="0">
                <a:effectLst/>
              </a:rPr>
              <a:t>Controversy (low grade but </a:t>
            </a:r>
            <a:r>
              <a:rPr lang="en-US" sz="3600" dirty="0" smtClean="0">
                <a:effectLst/>
              </a:rPr>
              <a:t>with increasing intensity as time passes): </a:t>
            </a:r>
            <a:r>
              <a:rPr lang="en-US" sz="3600" i="1" dirty="0">
                <a:effectLst/>
              </a:rPr>
              <a:t>Jesus does not necessarily give the people what they want. </a:t>
            </a:r>
            <a:endParaRPr lang="en-US" sz="3600" i="1" dirty="0" smtClean="0">
              <a:effectLst/>
            </a:endParaRPr>
          </a:p>
          <a:p>
            <a:r>
              <a:rPr lang="en-US" sz="3600" dirty="0" smtClean="0">
                <a:effectLst/>
              </a:rPr>
              <a:t>They </a:t>
            </a:r>
            <a:r>
              <a:rPr lang="en-US" sz="3600" dirty="0">
                <a:effectLst/>
              </a:rPr>
              <a:t>want a wonder-working side show and healer. He wants to do the will of the Father.</a:t>
            </a:r>
            <a:endParaRPr lang="en-US" sz="3600" dirty="0"/>
          </a:p>
        </p:txBody>
      </p:sp>
    </p:spTree>
    <p:extLst>
      <p:ext uri="{BB962C8B-B14F-4D97-AF65-F5344CB8AC3E}">
        <p14:creationId xmlns:p14="http://schemas.microsoft.com/office/powerpoint/2010/main" val="1445114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V12-16 Cleansing of Leper</a:t>
            </a:r>
          </a:p>
        </p:txBody>
      </p:sp>
      <p:sp>
        <p:nvSpPr>
          <p:cNvPr id="3" name="Content Placeholder 2"/>
          <p:cNvSpPr>
            <a:spLocks noGrp="1"/>
          </p:cNvSpPr>
          <p:nvPr>
            <p:ph idx="1"/>
          </p:nvPr>
        </p:nvSpPr>
        <p:spPr/>
        <p:txBody>
          <a:bodyPr>
            <a:normAutofit/>
          </a:bodyPr>
          <a:lstStyle/>
          <a:p>
            <a:r>
              <a:rPr lang="en-US" sz="3600" dirty="0">
                <a:effectLst/>
              </a:rPr>
              <a:t>Kingdom Advance: </a:t>
            </a:r>
            <a:endParaRPr lang="en-US" sz="3600" dirty="0" smtClean="0">
              <a:effectLst/>
            </a:endParaRPr>
          </a:p>
          <a:p>
            <a:pPr lvl="1"/>
            <a:r>
              <a:rPr lang="en-US" sz="3400" dirty="0" smtClean="0">
                <a:effectLst/>
              </a:rPr>
              <a:t>Leper healed </a:t>
            </a:r>
          </a:p>
          <a:p>
            <a:pPr lvl="1"/>
            <a:r>
              <a:rPr lang="en-US" sz="3400" dirty="0">
                <a:effectLst/>
              </a:rPr>
              <a:t>P</a:t>
            </a:r>
            <a:r>
              <a:rPr lang="en-US" sz="3400" dirty="0" smtClean="0">
                <a:effectLst/>
              </a:rPr>
              <a:t>roof </a:t>
            </a:r>
            <a:r>
              <a:rPr lang="en-US" sz="3400" dirty="0">
                <a:effectLst/>
              </a:rPr>
              <a:t>given at </a:t>
            </a:r>
            <a:r>
              <a:rPr lang="en-US" sz="3400" dirty="0" smtClean="0">
                <a:effectLst/>
              </a:rPr>
              <a:t>temple </a:t>
            </a:r>
          </a:p>
          <a:p>
            <a:pPr lvl="1"/>
            <a:r>
              <a:rPr lang="en-US" sz="3400" dirty="0">
                <a:effectLst/>
              </a:rPr>
              <a:t>G</a:t>
            </a:r>
            <a:r>
              <a:rPr lang="en-US" sz="3400" dirty="0" smtClean="0">
                <a:effectLst/>
              </a:rPr>
              <a:t>reat </a:t>
            </a:r>
            <a:r>
              <a:rPr lang="en-US" sz="3400" dirty="0">
                <a:effectLst/>
              </a:rPr>
              <a:t>crowds </a:t>
            </a:r>
            <a:r>
              <a:rPr lang="en-US" sz="3400" dirty="0" smtClean="0">
                <a:effectLst/>
              </a:rPr>
              <a:t>seeking healing results in </a:t>
            </a:r>
            <a:r>
              <a:rPr lang="en-US" sz="3400" dirty="0">
                <a:effectLst/>
              </a:rPr>
              <a:t>more healing.</a:t>
            </a:r>
            <a:endParaRPr lang="en-US" sz="3400" dirty="0"/>
          </a:p>
        </p:txBody>
      </p:sp>
    </p:spTree>
    <p:extLst>
      <p:ext uri="{BB962C8B-B14F-4D97-AF65-F5344CB8AC3E}">
        <p14:creationId xmlns:p14="http://schemas.microsoft.com/office/powerpoint/2010/main" val="2381809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5:12-32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BIG IDEA: </a:t>
            </a:r>
            <a:r>
              <a:rPr lang="en-US" sz="3600" b="1" dirty="0">
                <a:effectLst/>
              </a:rPr>
              <a:t>Jesus calls us come to him boldly for deep cleansing despite hopeless circumstances and potential controversy, trusting that the work he does IN us will be a catalyst for the work he does THRU us.</a:t>
            </a:r>
            <a:endParaRPr lang="en-US" sz="3600" dirty="0"/>
          </a:p>
        </p:txBody>
      </p:sp>
    </p:spTree>
    <p:extLst>
      <p:ext uri="{BB962C8B-B14F-4D97-AF65-F5344CB8AC3E}">
        <p14:creationId xmlns:p14="http://schemas.microsoft.com/office/powerpoint/2010/main" val="1779020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5:12-32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BIG </a:t>
            </a:r>
            <a:r>
              <a:rPr lang="en-US" sz="3600" dirty="0" smtClean="0"/>
              <a:t>IDEA: </a:t>
            </a:r>
            <a:r>
              <a:rPr lang="en-US" sz="3600" b="1" dirty="0">
                <a:effectLst/>
              </a:rPr>
              <a:t>Jesus calls us come to him boldly for deep cleansing despite hopeless circumstances and potential controversy, trusting that the work he does IN us will be a catalyst for the work he does THRU us.</a:t>
            </a:r>
            <a:endParaRPr lang="en-US" sz="3600" dirty="0"/>
          </a:p>
        </p:txBody>
      </p:sp>
    </p:spTree>
    <p:extLst>
      <p:ext uri="{BB962C8B-B14F-4D97-AF65-F5344CB8AC3E}">
        <p14:creationId xmlns:p14="http://schemas.microsoft.com/office/powerpoint/2010/main" val="2353964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kingdom moment:</a:t>
            </a:r>
            <a:endParaRPr lang="en-US" dirty="0"/>
          </a:p>
        </p:txBody>
      </p:sp>
      <p:sp>
        <p:nvSpPr>
          <p:cNvPr id="3" name="Content Placeholder 2"/>
          <p:cNvSpPr>
            <a:spLocks noGrp="1"/>
          </p:cNvSpPr>
          <p:nvPr>
            <p:ph idx="1"/>
          </p:nvPr>
        </p:nvSpPr>
        <p:spPr/>
        <p:txBody>
          <a:bodyPr>
            <a:normAutofit/>
          </a:bodyPr>
          <a:lstStyle/>
          <a:p>
            <a:r>
              <a:rPr lang="en-US" sz="3600" dirty="0" smtClean="0"/>
              <a:t>Right now in prayer, bring your struggle, sorrow, pain, or hopeless situation to Jesus.</a:t>
            </a:r>
            <a:endParaRPr lang="en-US" sz="3600" dirty="0"/>
          </a:p>
        </p:txBody>
      </p:sp>
    </p:spTree>
    <p:extLst>
      <p:ext uri="{BB962C8B-B14F-4D97-AF65-F5344CB8AC3E}">
        <p14:creationId xmlns:p14="http://schemas.microsoft.com/office/powerpoint/2010/main" val="2153472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V17-26 Healing of paralytic</a:t>
            </a:r>
            <a:endParaRPr lang="en-US" dirty="0"/>
          </a:p>
        </p:txBody>
      </p:sp>
      <p:sp>
        <p:nvSpPr>
          <p:cNvPr id="3" name="Content Placeholder 2"/>
          <p:cNvSpPr>
            <a:spLocks noGrp="1"/>
          </p:cNvSpPr>
          <p:nvPr>
            <p:ph idx="1"/>
          </p:nvPr>
        </p:nvSpPr>
        <p:spPr/>
        <p:txBody>
          <a:bodyPr/>
          <a:lstStyle/>
          <a:p>
            <a:pPr fontAlgn="base"/>
            <a:r>
              <a:rPr lang="en-US" sz="3600" dirty="0" smtClean="0">
                <a:effectLst/>
              </a:rPr>
              <a:t>Bold </a:t>
            </a:r>
            <a:r>
              <a:rPr lang="en-US" sz="3600" dirty="0">
                <a:effectLst/>
              </a:rPr>
              <a:t>Faith = </a:t>
            </a:r>
            <a:r>
              <a:rPr lang="en-US" sz="3600" dirty="0" smtClean="0">
                <a:effectLst/>
              </a:rPr>
              <a:t>rooftop excursion &amp; excavation</a:t>
            </a:r>
          </a:p>
          <a:p>
            <a:pPr fontAlgn="base"/>
            <a:r>
              <a:rPr lang="en-US" sz="3600" dirty="0">
                <a:effectLst/>
              </a:rPr>
              <a:t>Hopelessly unable.</a:t>
            </a:r>
          </a:p>
          <a:p>
            <a:pPr fontAlgn="base"/>
            <a:r>
              <a:rPr lang="en-US" sz="3600" dirty="0" smtClean="0">
                <a:effectLst/>
              </a:rPr>
              <a:t>Deep </a:t>
            </a:r>
            <a:r>
              <a:rPr lang="en-US" sz="3600" dirty="0">
                <a:effectLst/>
              </a:rPr>
              <a:t>Cleansing =  forgiveness of </a:t>
            </a:r>
            <a:r>
              <a:rPr lang="en-US" sz="3600" dirty="0" smtClean="0">
                <a:effectLst/>
              </a:rPr>
              <a:t>sins &amp; restoration of </a:t>
            </a:r>
            <a:r>
              <a:rPr lang="en-US" sz="3600" dirty="0">
                <a:effectLst/>
              </a:rPr>
              <a:t>physical </a:t>
            </a:r>
            <a:r>
              <a:rPr lang="en-US" sz="3600" dirty="0" smtClean="0">
                <a:effectLst/>
              </a:rPr>
              <a:t>brokenness</a:t>
            </a:r>
          </a:p>
          <a:p>
            <a:endParaRPr lang="en-US" dirty="0"/>
          </a:p>
        </p:txBody>
      </p:sp>
    </p:spTree>
    <p:extLst>
      <p:ext uri="{BB962C8B-B14F-4D97-AF65-F5344CB8AC3E}">
        <p14:creationId xmlns:p14="http://schemas.microsoft.com/office/powerpoint/2010/main" val="4171193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V17-26 Healing of paralytic</a:t>
            </a:r>
            <a:endParaRPr lang="en-US" dirty="0"/>
          </a:p>
        </p:txBody>
      </p:sp>
      <p:sp>
        <p:nvSpPr>
          <p:cNvPr id="3" name="Content Placeholder 2"/>
          <p:cNvSpPr>
            <a:spLocks noGrp="1"/>
          </p:cNvSpPr>
          <p:nvPr>
            <p:ph idx="1"/>
          </p:nvPr>
        </p:nvSpPr>
        <p:spPr/>
        <p:txBody>
          <a:bodyPr>
            <a:normAutofit/>
          </a:bodyPr>
          <a:lstStyle/>
          <a:p>
            <a:r>
              <a:rPr lang="en-US" sz="3600" dirty="0">
                <a:effectLst/>
              </a:rPr>
              <a:t>Controversy: Christ’s power to forgive. Pharisees </a:t>
            </a:r>
            <a:r>
              <a:rPr lang="en-US" sz="3600" dirty="0" smtClean="0">
                <a:effectLst/>
              </a:rPr>
              <a:t>accuse Jesus </a:t>
            </a:r>
            <a:r>
              <a:rPr lang="en-US" sz="3600" dirty="0">
                <a:effectLst/>
              </a:rPr>
              <a:t>of blasphemy.</a:t>
            </a:r>
            <a:endParaRPr lang="en-US" sz="3600" dirty="0"/>
          </a:p>
        </p:txBody>
      </p:sp>
    </p:spTree>
    <p:extLst>
      <p:ext uri="{BB962C8B-B14F-4D97-AF65-F5344CB8AC3E}">
        <p14:creationId xmlns:p14="http://schemas.microsoft.com/office/powerpoint/2010/main" val="315494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V17-26 Healing of paralytic</a:t>
            </a:r>
            <a:endParaRPr lang="en-US" dirty="0"/>
          </a:p>
        </p:txBody>
      </p:sp>
      <p:sp>
        <p:nvSpPr>
          <p:cNvPr id="3" name="Content Placeholder 2"/>
          <p:cNvSpPr>
            <a:spLocks noGrp="1"/>
          </p:cNvSpPr>
          <p:nvPr>
            <p:ph idx="1"/>
          </p:nvPr>
        </p:nvSpPr>
        <p:spPr/>
        <p:txBody>
          <a:bodyPr>
            <a:normAutofit/>
          </a:bodyPr>
          <a:lstStyle/>
          <a:p>
            <a:r>
              <a:rPr lang="en-US" sz="3600" dirty="0">
                <a:effectLst/>
              </a:rPr>
              <a:t>Kingdom Advance: </a:t>
            </a:r>
            <a:endParaRPr lang="en-US" sz="3600" dirty="0" smtClean="0">
              <a:effectLst/>
            </a:endParaRPr>
          </a:p>
          <a:p>
            <a:pPr lvl="1"/>
            <a:r>
              <a:rPr lang="en-US" sz="3400" dirty="0" smtClean="0">
                <a:effectLst/>
              </a:rPr>
              <a:t>Power to forgive </a:t>
            </a:r>
          </a:p>
          <a:p>
            <a:pPr lvl="1"/>
            <a:r>
              <a:rPr lang="en-US" sz="3400" dirty="0" smtClean="0">
                <a:effectLst/>
              </a:rPr>
              <a:t>Power to heal</a:t>
            </a:r>
          </a:p>
          <a:p>
            <a:pPr lvl="1"/>
            <a:r>
              <a:rPr lang="en-US" sz="3400" dirty="0" smtClean="0">
                <a:effectLst/>
              </a:rPr>
              <a:t>Paralytic inspired to glorify God </a:t>
            </a:r>
            <a:endParaRPr lang="en-US" sz="3400" dirty="0">
              <a:effectLst/>
            </a:endParaRPr>
          </a:p>
          <a:p>
            <a:pPr lvl="1"/>
            <a:r>
              <a:rPr lang="en-US" sz="3400" dirty="0">
                <a:effectLst/>
              </a:rPr>
              <a:t>C</a:t>
            </a:r>
            <a:r>
              <a:rPr lang="en-US" sz="3400" dirty="0" smtClean="0">
                <a:effectLst/>
              </a:rPr>
              <a:t>rowds </a:t>
            </a:r>
            <a:r>
              <a:rPr lang="en-US" sz="3400" dirty="0">
                <a:effectLst/>
              </a:rPr>
              <a:t>inspired to glorify God.</a:t>
            </a:r>
            <a:endParaRPr lang="en-US" sz="3400" dirty="0"/>
          </a:p>
        </p:txBody>
      </p:sp>
    </p:spTree>
    <p:extLst>
      <p:ext uri="{BB962C8B-B14F-4D97-AF65-F5344CB8AC3E}">
        <p14:creationId xmlns:p14="http://schemas.microsoft.com/office/powerpoint/2010/main" val="54615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5:12-32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BIG IDEA: </a:t>
            </a:r>
            <a:r>
              <a:rPr lang="en-US" sz="3600" b="1" dirty="0">
                <a:effectLst/>
              </a:rPr>
              <a:t>Jesus calls us come to him boldly for deep cleansing despite hopeless circumstances and potential controversy, trusting that the work he does IN us will be a catalyst for the work he does THRU us.</a:t>
            </a:r>
            <a:endParaRPr lang="en-US" sz="3600" dirty="0"/>
          </a:p>
        </p:txBody>
      </p:sp>
    </p:spTree>
    <p:extLst>
      <p:ext uri="{BB962C8B-B14F-4D97-AF65-F5344CB8AC3E}">
        <p14:creationId xmlns:p14="http://schemas.microsoft.com/office/powerpoint/2010/main" val="2040916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kingdom moment: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Right now in prayer, boldly approach the Risen Savior for the forgiveness and healing of a hopelessly broken friend.</a:t>
            </a:r>
            <a:endParaRPr lang="en-US" sz="3600" dirty="0"/>
          </a:p>
        </p:txBody>
      </p:sp>
    </p:spTree>
    <p:extLst>
      <p:ext uri="{BB962C8B-B14F-4D97-AF65-F5344CB8AC3E}">
        <p14:creationId xmlns:p14="http://schemas.microsoft.com/office/powerpoint/2010/main" val="3239796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V27-32 Calling of Levi</a:t>
            </a:r>
            <a:endParaRPr lang="en-US" dirty="0"/>
          </a:p>
        </p:txBody>
      </p:sp>
      <p:sp>
        <p:nvSpPr>
          <p:cNvPr id="3" name="Content Placeholder 2"/>
          <p:cNvSpPr>
            <a:spLocks noGrp="1"/>
          </p:cNvSpPr>
          <p:nvPr>
            <p:ph idx="1"/>
          </p:nvPr>
        </p:nvSpPr>
        <p:spPr/>
        <p:txBody>
          <a:bodyPr/>
          <a:lstStyle/>
          <a:p>
            <a:pPr fontAlgn="base"/>
            <a:r>
              <a:rPr lang="en-US" sz="3600" dirty="0" smtClean="0">
                <a:effectLst/>
              </a:rPr>
              <a:t>Bold </a:t>
            </a:r>
            <a:r>
              <a:rPr lang="en-US" sz="3600" dirty="0">
                <a:effectLst/>
              </a:rPr>
              <a:t>Faith = leaves </a:t>
            </a:r>
            <a:r>
              <a:rPr lang="en-US" sz="3600" dirty="0" smtClean="0">
                <a:effectLst/>
              </a:rPr>
              <a:t>everything</a:t>
            </a:r>
          </a:p>
          <a:p>
            <a:pPr fontAlgn="base"/>
            <a:r>
              <a:rPr lang="en-US" sz="3600" dirty="0">
                <a:effectLst/>
              </a:rPr>
              <a:t>Hopelessly outcast.</a:t>
            </a:r>
          </a:p>
          <a:p>
            <a:pPr fontAlgn="base"/>
            <a:r>
              <a:rPr lang="en-US" sz="3600" dirty="0" smtClean="0">
                <a:effectLst/>
              </a:rPr>
              <a:t>Deep </a:t>
            </a:r>
            <a:r>
              <a:rPr lang="en-US" sz="3600" dirty="0">
                <a:effectLst/>
              </a:rPr>
              <a:t>Cleansing = forgiveness, social </a:t>
            </a:r>
            <a:r>
              <a:rPr lang="en-US" sz="3600" dirty="0" smtClean="0">
                <a:effectLst/>
              </a:rPr>
              <a:t>ostracism</a:t>
            </a:r>
          </a:p>
          <a:p>
            <a:endParaRPr lang="en-US" dirty="0"/>
          </a:p>
        </p:txBody>
      </p:sp>
    </p:spTree>
    <p:extLst>
      <p:ext uri="{BB962C8B-B14F-4D97-AF65-F5344CB8AC3E}">
        <p14:creationId xmlns:p14="http://schemas.microsoft.com/office/powerpoint/2010/main" val="2684944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V27-32 Calling of </a:t>
            </a:r>
            <a:r>
              <a:rPr lang="en-US" dirty="0" err="1" smtClean="0"/>
              <a:t>levi</a:t>
            </a:r>
            <a:endParaRPr lang="en-US" dirty="0"/>
          </a:p>
        </p:txBody>
      </p:sp>
      <p:sp>
        <p:nvSpPr>
          <p:cNvPr id="3" name="Content Placeholder 2"/>
          <p:cNvSpPr>
            <a:spLocks noGrp="1"/>
          </p:cNvSpPr>
          <p:nvPr>
            <p:ph idx="1"/>
          </p:nvPr>
        </p:nvSpPr>
        <p:spPr/>
        <p:txBody>
          <a:bodyPr>
            <a:normAutofit/>
          </a:bodyPr>
          <a:lstStyle/>
          <a:p>
            <a:r>
              <a:rPr lang="en-US" sz="3600" dirty="0">
                <a:effectLst/>
              </a:rPr>
              <a:t>Controversy: Christ’s association with the unrighteous. Pharisees imply Christ endorses wickedness</a:t>
            </a:r>
            <a:r>
              <a:rPr lang="en-US" sz="3600" dirty="0" smtClean="0">
                <a:effectLst/>
              </a:rPr>
              <a:t>.</a:t>
            </a:r>
          </a:p>
          <a:p>
            <a:r>
              <a:rPr lang="en-US" sz="3600" dirty="0">
                <a:effectLst/>
              </a:rPr>
              <a:t>Kingdom Advance: Levi leaves everything for Jesus, then brings his social group to Him.</a:t>
            </a:r>
            <a:endParaRPr lang="en-US" sz="3600" dirty="0"/>
          </a:p>
          <a:p>
            <a:endParaRPr lang="en-US" sz="3600" dirty="0"/>
          </a:p>
        </p:txBody>
      </p:sp>
    </p:spTree>
    <p:extLst>
      <p:ext uri="{BB962C8B-B14F-4D97-AF65-F5344CB8AC3E}">
        <p14:creationId xmlns:p14="http://schemas.microsoft.com/office/powerpoint/2010/main" val="3824059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Kingdom Moment:</a:t>
            </a:r>
            <a:endParaRPr lang="en-US" dirty="0"/>
          </a:p>
        </p:txBody>
      </p:sp>
      <p:sp>
        <p:nvSpPr>
          <p:cNvPr id="3" name="Content Placeholder 2"/>
          <p:cNvSpPr>
            <a:spLocks noGrp="1"/>
          </p:cNvSpPr>
          <p:nvPr>
            <p:ph idx="1"/>
          </p:nvPr>
        </p:nvSpPr>
        <p:spPr>
          <a:xfrm>
            <a:off x="913795" y="2096063"/>
            <a:ext cx="10353762" cy="4057993"/>
          </a:xfrm>
        </p:spPr>
        <p:txBody>
          <a:bodyPr>
            <a:normAutofit/>
          </a:bodyPr>
          <a:lstStyle/>
          <a:p>
            <a:r>
              <a:rPr lang="en-US" sz="3600" dirty="0" smtClean="0"/>
              <a:t>Right now in prayer, intercede with Jesus for your social circle. Ask that your joy and gratitude would overflow onto them in hospitality and fellowship. Ask Jesus to personally visit your people.</a:t>
            </a:r>
            <a:endParaRPr lang="en-US" sz="3600" dirty="0"/>
          </a:p>
        </p:txBody>
      </p:sp>
    </p:spTree>
    <p:extLst>
      <p:ext uri="{BB962C8B-B14F-4D97-AF65-F5344CB8AC3E}">
        <p14:creationId xmlns:p14="http://schemas.microsoft.com/office/powerpoint/2010/main" val="1509808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5:12-32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BIG IDEA: </a:t>
            </a:r>
            <a:r>
              <a:rPr lang="en-US" sz="3600" b="1" dirty="0">
                <a:effectLst/>
              </a:rPr>
              <a:t>Jesus calls us come to him boldly for deep cleansing despite hopeless circumstances and potential controversy, trusting that the work he does IN us will be a catalyst for the work he does THRU us.</a:t>
            </a:r>
            <a:endParaRPr lang="en-US" sz="3600" dirty="0"/>
          </a:p>
        </p:txBody>
      </p:sp>
    </p:spTree>
    <p:extLst>
      <p:ext uri="{BB962C8B-B14F-4D97-AF65-F5344CB8AC3E}">
        <p14:creationId xmlns:p14="http://schemas.microsoft.com/office/powerpoint/2010/main" val="108050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5:12-13</a:t>
            </a:r>
            <a:endParaRPr lang="en-US" dirty="0"/>
          </a:p>
        </p:txBody>
      </p:sp>
      <p:sp>
        <p:nvSpPr>
          <p:cNvPr id="3" name="Content Placeholder 2"/>
          <p:cNvSpPr>
            <a:spLocks noGrp="1"/>
          </p:cNvSpPr>
          <p:nvPr>
            <p:ph idx="1"/>
          </p:nvPr>
        </p:nvSpPr>
        <p:spPr>
          <a:xfrm>
            <a:off x="913795" y="2096063"/>
            <a:ext cx="10353762" cy="4433525"/>
          </a:xfrm>
        </p:spPr>
        <p:txBody>
          <a:bodyPr>
            <a:normAutofit/>
          </a:bodyPr>
          <a:lstStyle/>
          <a:p>
            <a:pPr marL="0" indent="0">
              <a:buNone/>
            </a:pPr>
            <a:r>
              <a:rPr lang="en-US" sz="3200" b="1" baseline="30000" dirty="0" smtClean="0">
                <a:effectLst/>
              </a:rPr>
              <a:t>12</a:t>
            </a:r>
            <a:r>
              <a:rPr lang="en-US" sz="3200" b="1" baseline="30000" dirty="0">
                <a:effectLst/>
              </a:rPr>
              <a:t> </a:t>
            </a:r>
            <a:r>
              <a:rPr lang="en-US" sz="3200" dirty="0">
                <a:effectLst/>
              </a:rPr>
              <a:t>While he was in one of the cities, there came a man full of </a:t>
            </a:r>
            <a:r>
              <a:rPr lang="en-US" sz="3200" dirty="0" smtClean="0">
                <a:effectLst/>
              </a:rPr>
              <a:t>leprosy.</a:t>
            </a:r>
            <a:r>
              <a:rPr lang="en-US" sz="3200" baseline="30000" dirty="0">
                <a:effectLst/>
              </a:rPr>
              <a:t> </a:t>
            </a:r>
            <a:r>
              <a:rPr lang="en-US" sz="3200" dirty="0" smtClean="0">
                <a:effectLst/>
              </a:rPr>
              <a:t>And </a:t>
            </a:r>
            <a:r>
              <a:rPr lang="en-US" sz="3200" dirty="0">
                <a:effectLst/>
              </a:rPr>
              <a:t>when he saw Jesus, he fell on his face and begged him, “Lord, if you will, you can make me clean.” </a:t>
            </a:r>
            <a:r>
              <a:rPr lang="en-US" sz="3200" b="1" baseline="30000" dirty="0">
                <a:effectLst/>
              </a:rPr>
              <a:t>13 </a:t>
            </a:r>
            <a:r>
              <a:rPr lang="en-US" sz="3200" dirty="0">
                <a:effectLst/>
              </a:rPr>
              <a:t>And </a:t>
            </a:r>
            <a:r>
              <a:rPr lang="en-US" sz="3200" dirty="0" smtClean="0">
                <a:effectLst/>
              </a:rPr>
              <a:t>Jesus</a:t>
            </a:r>
            <a:r>
              <a:rPr lang="en-US" sz="3200" dirty="0">
                <a:effectLst/>
              </a:rPr>
              <a:t> stretched out his hand and touched him, saying, “I will; be clean.” And immediately the leprosy left him.</a:t>
            </a:r>
            <a:endParaRPr lang="en-US" sz="3200" dirty="0"/>
          </a:p>
        </p:txBody>
      </p:sp>
    </p:spTree>
    <p:extLst>
      <p:ext uri="{BB962C8B-B14F-4D97-AF65-F5344CB8AC3E}">
        <p14:creationId xmlns:p14="http://schemas.microsoft.com/office/powerpoint/2010/main" val="1482348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5:14-16</a:t>
            </a:r>
            <a:endParaRPr lang="en-US" dirty="0"/>
          </a:p>
        </p:txBody>
      </p:sp>
      <p:sp>
        <p:nvSpPr>
          <p:cNvPr id="3" name="Content Placeholder 2"/>
          <p:cNvSpPr>
            <a:spLocks noGrp="1"/>
          </p:cNvSpPr>
          <p:nvPr>
            <p:ph idx="1"/>
          </p:nvPr>
        </p:nvSpPr>
        <p:spPr>
          <a:xfrm>
            <a:off x="913794" y="2096064"/>
            <a:ext cx="10612797" cy="4665344"/>
          </a:xfrm>
        </p:spPr>
        <p:txBody>
          <a:bodyPr>
            <a:noAutofit/>
          </a:bodyPr>
          <a:lstStyle/>
          <a:p>
            <a:pPr marL="0" indent="0">
              <a:buNone/>
            </a:pPr>
            <a:r>
              <a:rPr lang="en-US" sz="3200" b="1" baseline="30000" dirty="0">
                <a:effectLst/>
              </a:rPr>
              <a:t>14 </a:t>
            </a:r>
            <a:r>
              <a:rPr lang="en-US" sz="3200" dirty="0">
                <a:effectLst/>
              </a:rPr>
              <a:t>And he charged him to tell no one, </a:t>
            </a:r>
            <a:r>
              <a:rPr lang="en-US" sz="3200" dirty="0" smtClean="0">
                <a:effectLst/>
              </a:rPr>
              <a:t>“But</a:t>
            </a:r>
            <a:r>
              <a:rPr lang="en-US" sz="3200" dirty="0">
                <a:effectLst/>
              </a:rPr>
              <a:t> </a:t>
            </a:r>
            <a:r>
              <a:rPr lang="en-US" sz="3200" dirty="0" smtClean="0">
                <a:effectLst/>
              </a:rPr>
              <a:t>go </a:t>
            </a:r>
            <a:r>
              <a:rPr lang="en-US" sz="3200" dirty="0">
                <a:effectLst/>
              </a:rPr>
              <a:t>and show yourself to the priest, and make an offering for your cleansing, as Moses commanded, for a proof to them.” </a:t>
            </a:r>
            <a:r>
              <a:rPr lang="en-US" sz="3200" b="1" baseline="30000" dirty="0">
                <a:effectLst/>
              </a:rPr>
              <a:t>15 </a:t>
            </a:r>
            <a:r>
              <a:rPr lang="en-US" sz="3200" dirty="0">
                <a:effectLst/>
              </a:rPr>
              <a:t>But now even more the report about him went abroad, and great crowds gathered to hear him and to be healed of their infirmities. </a:t>
            </a:r>
            <a:r>
              <a:rPr lang="en-US" sz="3200" b="1" baseline="30000" dirty="0">
                <a:effectLst/>
              </a:rPr>
              <a:t>16 </a:t>
            </a:r>
            <a:r>
              <a:rPr lang="en-US" sz="3200" dirty="0">
                <a:effectLst/>
              </a:rPr>
              <a:t>But he would withdraw to desolate places and pray.</a:t>
            </a:r>
            <a:endParaRPr lang="en-US" sz="3200" dirty="0"/>
          </a:p>
        </p:txBody>
      </p:sp>
    </p:spTree>
    <p:extLst>
      <p:ext uri="{BB962C8B-B14F-4D97-AF65-F5344CB8AC3E}">
        <p14:creationId xmlns:p14="http://schemas.microsoft.com/office/powerpoint/2010/main" val="1623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5:17</a:t>
            </a:r>
            <a:endParaRPr lang="en-US" dirty="0"/>
          </a:p>
        </p:txBody>
      </p:sp>
      <p:sp>
        <p:nvSpPr>
          <p:cNvPr id="3" name="Content Placeholder 2"/>
          <p:cNvSpPr>
            <a:spLocks noGrp="1"/>
          </p:cNvSpPr>
          <p:nvPr>
            <p:ph idx="1"/>
          </p:nvPr>
        </p:nvSpPr>
        <p:spPr/>
        <p:txBody>
          <a:bodyPr>
            <a:normAutofit/>
          </a:bodyPr>
          <a:lstStyle/>
          <a:p>
            <a:pPr marL="0" indent="0">
              <a:buNone/>
            </a:pPr>
            <a:r>
              <a:rPr lang="en-US" sz="3600" b="1" baseline="30000" dirty="0">
                <a:effectLst/>
              </a:rPr>
              <a:t>17 </a:t>
            </a:r>
            <a:r>
              <a:rPr lang="en-US" sz="3600" dirty="0">
                <a:effectLst/>
              </a:rPr>
              <a:t>On one of those days, as he was teaching, Pharisees and teachers of the law were sitting there, who had come from every village of Galilee and Judea and from Jerusalem. And the power of the Lord was with him to heal.</a:t>
            </a:r>
            <a:endParaRPr lang="en-US" sz="3600" dirty="0"/>
          </a:p>
        </p:txBody>
      </p:sp>
    </p:spTree>
    <p:extLst>
      <p:ext uri="{BB962C8B-B14F-4D97-AF65-F5344CB8AC3E}">
        <p14:creationId xmlns:p14="http://schemas.microsoft.com/office/powerpoint/2010/main" val="20513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5:18-19</a:t>
            </a:r>
            <a:endParaRPr lang="en-US" dirty="0"/>
          </a:p>
        </p:txBody>
      </p:sp>
      <p:sp>
        <p:nvSpPr>
          <p:cNvPr id="3" name="Content Placeholder 2"/>
          <p:cNvSpPr>
            <a:spLocks noGrp="1"/>
          </p:cNvSpPr>
          <p:nvPr>
            <p:ph idx="1"/>
          </p:nvPr>
        </p:nvSpPr>
        <p:spPr>
          <a:xfrm>
            <a:off x="913795" y="1596571"/>
            <a:ext cx="10353762" cy="4804229"/>
          </a:xfrm>
        </p:spPr>
        <p:txBody>
          <a:bodyPr>
            <a:noAutofit/>
          </a:bodyPr>
          <a:lstStyle/>
          <a:p>
            <a:pPr marL="0" indent="0">
              <a:buNone/>
            </a:pPr>
            <a:r>
              <a:rPr lang="en-US" sz="3600" b="1" baseline="30000" dirty="0" smtClean="0">
                <a:effectLst/>
              </a:rPr>
              <a:t>18</a:t>
            </a:r>
            <a:r>
              <a:rPr lang="en-US" sz="3600" b="1" baseline="30000" dirty="0">
                <a:effectLst/>
              </a:rPr>
              <a:t> </a:t>
            </a:r>
            <a:r>
              <a:rPr lang="en-US" sz="3600" dirty="0">
                <a:effectLst/>
              </a:rPr>
              <a:t>And behold, some men were bringing on a bed a man who was paralyzed, and they were seeking to bring him in and lay him before Jesus, </a:t>
            </a:r>
            <a:r>
              <a:rPr lang="en-US" sz="3600" b="1" baseline="30000" dirty="0">
                <a:effectLst/>
              </a:rPr>
              <a:t>19 </a:t>
            </a:r>
            <a:r>
              <a:rPr lang="en-US" sz="3600" dirty="0">
                <a:effectLst/>
              </a:rPr>
              <a:t>but finding no way to bring him in, because of the crowd, they went up on the roof and let him down with his bed through the tiles into the midst before </a:t>
            </a:r>
            <a:r>
              <a:rPr lang="en-US" sz="3600" dirty="0" smtClean="0">
                <a:effectLst/>
              </a:rPr>
              <a:t>Jesus.</a:t>
            </a:r>
            <a:endParaRPr lang="en-US" sz="3600" dirty="0"/>
          </a:p>
        </p:txBody>
      </p:sp>
    </p:spTree>
    <p:extLst>
      <p:ext uri="{BB962C8B-B14F-4D97-AF65-F5344CB8AC3E}">
        <p14:creationId xmlns:p14="http://schemas.microsoft.com/office/powerpoint/2010/main" val="30967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5:20-21</a:t>
            </a:r>
            <a:endParaRPr lang="en-US" dirty="0"/>
          </a:p>
        </p:txBody>
      </p:sp>
      <p:sp>
        <p:nvSpPr>
          <p:cNvPr id="3" name="Content Placeholder 2"/>
          <p:cNvSpPr>
            <a:spLocks noGrp="1"/>
          </p:cNvSpPr>
          <p:nvPr>
            <p:ph idx="1"/>
          </p:nvPr>
        </p:nvSpPr>
        <p:spPr>
          <a:xfrm>
            <a:off x="913795" y="1785257"/>
            <a:ext cx="10353761" cy="4673599"/>
          </a:xfrm>
        </p:spPr>
        <p:txBody>
          <a:bodyPr>
            <a:noAutofit/>
          </a:bodyPr>
          <a:lstStyle/>
          <a:p>
            <a:pPr marL="0" indent="0">
              <a:buNone/>
            </a:pPr>
            <a:r>
              <a:rPr lang="en-US" sz="3600" b="1" baseline="30000" dirty="0">
                <a:effectLst/>
              </a:rPr>
              <a:t>20 </a:t>
            </a:r>
            <a:r>
              <a:rPr lang="en-US" sz="3600" dirty="0">
                <a:effectLst/>
              </a:rPr>
              <a:t>And when he saw their faith, </a:t>
            </a:r>
            <a:r>
              <a:rPr lang="en-US" sz="3600" dirty="0" smtClean="0">
                <a:effectLst/>
              </a:rPr>
              <a:t>he said, “Man,</a:t>
            </a:r>
            <a:r>
              <a:rPr lang="en-US" sz="3600" dirty="0">
                <a:effectLst/>
              </a:rPr>
              <a:t> your sins are forgiven you.” </a:t>
            </a:r>
            <a:r>
              <a:rPr lang="en-US" sz="3600" b="1" baseline="30000" dirty="0">
                <a:effectLst/>
              </a:rPr>
              <a:t>21 </a:t>
            </a:r>
            <a:r>
              <a:rPr lang="en-US" sz="3600" dirty="0">
                <a:effectLst/>
              </a:rPr>
              <a:t>And the scribes and the Pharisees began to question, saying, “Who is this </a:t>
            </a:r>
            <a:r>
              <a:rPr lang="en-US" sz="3600" dirty="0" smtClean="0">
                <a:effectLst/>
              </a:rPr>
              <a:t>who speaks blasphemies? Who </a:t>
            </a:r>
            <a:r>
              <a:rPr lang="en-US" sz="3600" dirty="0">
                <a:effectLst/>
              </a:rPr>
              <a:t>can forgive sins but God alone?”</a:t>
            </a:r>
            <a:endParaRPr lang="en-US" sz="3600" dirty="0"/>
          </a:p>
        </p:txBody>
      </p:sp>
    </p:spTree>
    <p:extLst>
      <p:ext uri="{BB962C8B-B14F-4D97-AF65-F5344CB8AC3E}">
        <p14:creationId xmlns:p14="http://schemas.microsoft.com/office/powerpoint/2010/main" val="485292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1132114"/>
          </a:xfrm>
        </p:spPr>
        <p:txBody>
          <a:bodyPr/>
          <a:lstStyle/>
          <a:p>
            <a:r>
              <a:rPr lang="en-US" dirty="0" smtClean="0"/>
              <a:t>Luke </a:t>
            </a:r>
            <a:r>
              <a:rPr lang="en-US" dirty="0" smtClean="0"/>
              <a:t>5:22-23</a:t>
            </a:r>
            <a:endParaRPr lang="en-US" dirty="0"/>
          </a:p>
        </p:txBody>
      </p:sp>
      <p:sp>
        <p:nvSpPr>
          <p:cNvPr id="3" name="Content Placeholder 2"/>
          <p:cNvSpPr>
            <a:spLocks noGrp="1"/>
          </p:cNvSpPr>
          <p:nvPr>
            <p:ph idx="1"/>
          </p:nvPr>
        </p:nvSpPr>
        <p:spPr>
          <a:xfrm>
            <a:off x="609600" y="1538513"/>
            <a:ext cx="11045371" cy="5196115"/>
          </a:xfrm>
        </p:spPr>
        <p:txBody>
          <a:bodyPr>
            <a:noAutofit/>
          </a:bodyPr>
          <a:lstStyle/>
          <a:p>
            <a:pPr marL="0" indent="0">
              <a:buNone/>
            </a:pPr>
            <a:r>
              <a:rPr lang="en-US" sz="3600" b="1" baseline="30000" dirty="0">
                <a:effectLst/>
              </a:rPr>
              <a:t>22 </a:t>
            </a:r>
            <a:r>
              <a:rPr lang="en-US" sz="3600" dirty="0">
                <a:effectLst/>
              </a:rPr>
              <a:t>When Jesus perceived their thoughts, he answered them, “Why do you question in your hearts? </a:t>
            </a:r>
            <a:r>
              <a:rPr lang="en-US" sz="3600" b="1" baseline="30000" dirty="0">
                <a:effectLst/>
              </a:rPr>
              <a:t>23 </a:t>
            </a:r>
            <a:r>
              <a:rPr lang="en-US" sz="3600" dirty="0">
                <a:effectLst/>
              </a:rPr>
              <a:t>Which is easier, to say, ‘Your sins are forgiven you,’ or to say, ‘Rise and walk’? </a:t>
            </a:r>
            <a:endParaRPr lang="en-US" sz="3600" dirty="0"/>
          </a:p>
        </p:txBody>
      </p:sp>
    </p:spTree>
    <p:extLst>
      <p:ext uri="{BB962C8B-B14F-4D97-AF65-F5344CB8AC3E}">
        <p14:creationId xmlns:p14="http://schemas.microsoft.com/office/powerpoint/2010/main" val="273390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1132114"/>
          </a:xfrm>
        </p:spPr>
        <p:txBody>
          <a:bodyPr/>
          <a:lstStyle/>
          <a:p>
            <a:r>
              <a:rPr lang="en-US" dirty="0" smtClean="0"/>
              <a:t>Luke </a:t>
            </a:r>
            <a:r>
              <a:rPr lang="en-US" dirty="0" smtClean="0"/>
              <a:t>5:24</a:t>
            </a:r>
            <a:endParaRPr lang="en-US" dirty="0"/>
          </a:p>
        </p:txBody>
      </p:sp>
      <p:sp>
        <p:nvSpPr>
          <p:cNvPr id="3" name="Content Placeholder 2"/>
          <p:cNvSpPr>
            <a:spLocks noGrp="1"/>
          </p:cNvSpPr>
          <p:nvPr>
            <p:ph idx="1"/>
          </p:nvPr>
        </p:nvSpPr>
        <p:spPr>
          <a:xfrm>
            <a:off x="609600" y="1538513"/>
            <a:ext cx="11045371" cy="5196115"/>
          </a:xfrm>
        </p:spPr>
        <p:txBody>
          <a:bodyPr>
            <a:noAutofit/>
          </a:bodyPr>
          <a:lstStyle/>
          <a:p>
            <a:pPr marL="0" indent="0">
              <a:buNone/>
            </a:pPr>
            <a:r>
              <a:rPr lang="en-US" sz="3600" b="1" baseline="30000" dirty="0" smtClean="0">
                <a:effectLst/>
              </a:rPr>
              <a:t>24</a:t>
            </a:r>
            <a:r>
              <a:rPr lang="en-US" sz="3600" b="1" baseline="30000" dirty="0">
                <a:effectLst/>
              </a:rPr>
              <a:t> </a:t>
            </a:r>
            <a:r>
              <a:rPr lang="en-US" sz="3600" dirty="0">
                <a:effectLst/>
              </a:rPr>
              <a:t>But that you may know that the Son of Man has authority on earth to forgive sins”—he said to the man who was paralyzed—“I say to you, rise, pick up your bed and go home.” </a:t>
            </a:r>
            <a:endParaRPr lang="en-US" sz="3600" dirty="0"/>
          </a:p>
        </p:txBody>
      </p:sp>
    </p:spTree>
    <p:extLst>
      <p:ext uri="{BB962C8B-B14F-4D97-AF65-F5344CB8AC3E}">
        <p14:creationId xmlns:p14="http://schemas.microsoft.com/office/powerpoint/2010/main" val="2736779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243</TotalTime>
  <Words>559</Words>
  <Application>Microsoft Office PowerPoint</Application>
  <PresentationFormat>Widescreen</PresentationFormat>
  <Paragraphs>77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Bookman Old Style</vt:lpstr>
      <vt:lpstr>Calibri</vt:lpstr>
      <vt:lpstr>Rockwell</vt:lpstr>
      <vt:lpstr>Damask</vt:lpstr>
      <vt:lpstr>Bold faith,  deep cleansing</vt:lpstr>
      <vt:lpstr>Luke 5:12-32</vt:lpstr>
      <vt:lpstr>Luke 5:12-13</vt:lpstr>
      <vt:lpstr>Luke 5:14-16</vt:lpstr>
      <vt:lpstr>Luke 5:17</vt:lpstr>
      <vt:lpstr>Luke 5:18-19</vt:lpstr>
      <vt:lpstr>Luke 5:20-21</vt:lpstr>
      <vt:lpstr>Luke 5:22-23</vt:lpstr>
      <vt:lpstr>Luke 5:24</vt:lpstr>
      <vt:lpstr>Luke 5:25-26</vt:lpstr>
      <vt:lpstr>Luke 5:27-28</vt:lpstr>
      <vt:lpstr>Luke 5:29-30</vt:lpstr>
      <vt:lpstr>Luke 5:31-32</vt:lpstr>
      <vt:lpstr>Luke 5:12-32</vt:lpstr>
      <vt:lpstr>Each story features:</vt:lpstr>
      <vt:lpstr>V12-16 Cleansing of Leper</vt:lpstr>
      <vt:lpstr>V12-16 Cleansing of Leper</vt:lpstr>
      <vt:lpstr>V12-16 Cleansing of Leper</vt:lpstr>
      <vt:lpstr>Luke 5:12-32</vt:lpstr>
      <vt:lpstr>Our kingdom moment:</vt:lpstr>
      <vt:lpstr>V17-26 Healing of paralytic</vt:lpstr>
      <vt:lpstr>V17-26 Healing of paralytic</vt:lpstr>
      <vt:lpstr>V17-26 Healing of paralytic</vt:lpstr>
      <vt:lpstr>Luke 5:12-32</vt:lpstr>
      <vt:lpstr>Our kingdom moment:</vt:lpstr>
      <vt:lpstr>V27-32 Calling of Levi</vt:lpstr>
      <vt:lpstr>V27-32 Calling of levi</vt:lpstr>
      <vt:lpstr>Our Kingdom Moment:</vt:lpstr>
      <vt:lpstr>Luke 5:12-32</vt:lpstr>
    </vt:vector>
  </TitlesOfParts>
  <Company>Bemidji House of Prayer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Bold faith,  deep cleansing</dc:title>
  <dc:creator>Pastor Mike</dc:creator>
  <cp:lastModifiedBy>Pastor Mike</cp:lastModifiedBy>
  <cp:revision>17</cp:revision>
  <cp:lastPrinted>2019-05-19T01:44:16Z</cp:lastPrinted>
  <dcterms:created xsi:type="dcterms:W3CDTF">2019-05-18T18:55:05Z</dcterms:created>
  <dcterms:modified xsi:type="dcterms:W3CDTF">2019-05-19T01:52:42Z</dcterms:modified>
</cp:coreProperties>
</file>